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311" r:id="rId21"/>
    <p:sldId id="301" r:id="rId22"/>
    <p:sldId id="291" r:id="rId23"/>
    <p:sldId id="296" r:id="rId24"/>
    <p:sldId id="304" r:id="rId25"/>
    <p:sldId id="293" r:id="rId26"/>
    <p:sldId id="300" r:id="rId27"/>
    <p:sldId id="295" r:id="rId28"/>
    <p:sldId id="309" r:id="rId29"/>
    <p:sldId id="305" r:id="rId30"/>
    <p:sldId id="287" r:id="rId31"/>
    <p:sldId id="288" r:id="rId32"/>
  </p:sldIdLst>
  <p:sldSz cx="18288000" cy="10287000"/>
  <p:notesSz cx="6858000" cy="9144000"/>
  <p:embeddedFontLst>
    <p:embeddedFont>
      <p:font typeface="경기천년제목 Bold" panose="02020803020101020101" pitchFamily="18" charset="-127"/>
      <p:bold r:id="rId34"/>
    </p:embeddedFont>
    <p:embeddedFont>
      <p:font typeface="Poppins Bold" panose="020B0600000101010101" charset="0"/>
      <p:regular r:id="rId35"/>
    </p:embeddedFont>
    <p:embeddedFont>
      <p:font typeface="맑은 고딕" panose="020B0503020000020004" pitchFamily="50" charset="-127"/>
      <p:regular r:id="rId36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5" autoAdjust="0"/>
    <p:restoredTop sz="73504" autoAdjust="0"/>
  </p:normalViewPr>
  <p:slideViewPr>
    <p:cSldViewPr>
      <p:cViewPr varScale="1">
        <p:scale>
          <a:sx n="50" d="100"/>
          <a:sy n="50" d="100"/>
        </p:scale>
        <p:origin x="34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i="0" dirty="0" smtClean="0">
                <a:effectLst/>
              </a:rPr>
              <a:t>안녕하세요 </a:t>
            </a:r>
            <a:r>
              <a:rPr lang="en-US" altLang="ko-KR" b="1" dirty="0" smtClean="0">
                <a:effectLst/>
              </a:rPr>
              <a:t>AWS </a:t>
            </a:r>
            <a:r>
              <a:rPr lang="ko-KR" altLang="en-US" b="1" dirty="0" smtClean="0">
                <a:effectLst/>
              </a:rPr>
              <a:t>기반 </a:t>
            </a:r>
            <a:r>
              <a:rPr lang="ko-KR" altLang="en-US" b="1" dirty="0" err="1" smtClean="0">
                <a:effectLst/>
              </a:rPr>
              <a:t>보이스피싱</a:t>
            </a:r>
            <a:r>
              <a:rPr lang="ko-KR" altLang="en-US" b="1" dirty="0" smtClean="0">
                <a:effectLst/>
              </a:rPr>
              <a:t> 탐지</a:t>
            </a:r>
            <a:r>
              <a:rPr lang="en-US" altLang="ko-KR" b="1" dirty="0" smtClean="0">
                <a:effectLst/>
              </a:rPr>
              <a:t>·</a:t>
            </a:r>
            <a:r>
              <a:rPr lang="ko-KR" altLang="en-US" b="1" dirty="0" smtClean="0">
                <a:effectLst/>
              </a:rPr>
              <a:t>분석 시스템 </a:t>
            </a:r>
            <a:r>
              <a:rPr lang="ko-KR" altLang="en-US" dirty="0" smtClean="0"/>
              <a:t>주제로 발표를 진행할 정상호입니다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668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목표와 기대효과 </a:t>
            </a:r>
            <a:r>
              <a:rPr lang="ko-KR" altLang="en-US" dirty="0" err="1" smtClean="0"/>
              <a:t>두가지를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설명드리겠습니다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137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목표는 네 가지입니다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b="1" dirty="0" err="1" smtClean="0">
                <a:effectLst/>
              </a:rPr>
              <a:t>보이스피싱</a:t>
            </a:r>
            <a:r>
              <a:rPr lang="ko-KR" altLang="en-US" b="1" dirty="0" smtClean="0">
                <a:effectLst/>
              </a:rPr>
              <a:t> 대응을 위한 파이프라인</a:t>
            </a:r>
            <a:r>
              <a:rPr lang="ko-KR" altLang="en-US" dirty="0" smtClean="0"/>
              <a:t> 구현</a:t>
            </a:r>
            <a:r>
              <a:rPr lang="en-US" altLang="ko-KR" dirty="0" smtClean="0"/>
              <a:t>, </a:t>
            </a:r>
            <a:r>
              <a:rPr lang="ko-KR" altLang="en-US" b="1" dirty="0" smtClean="0">
                <a:effectLst/>
              </a:rPr>
              <a:t>분석 결과를 데이터베이스화로 추세 분석 및 시각화를 지원하며</a:t>
            </a:r>
            <a:r>
              <a:rPr lang="en-US" altLang="ko-KR" dirty="0" smtClean="0"/>
              <a:t> </a:t>
            </a:r>
            <a:r>
              <a:rPr lang="ko-KR" altLang="en-US" b="1" dirty="0" smtClean="0">
                <a:effectLst/>
              </a:rPr>
              <a:t>음성 → 텍스트</a:t>
            </a:r>
            <a:r>
              <a:rPr lang="ko-KR" altLang="en-US" dirty="0" smtClean="0"/>
              <a:t>로 검색</a:t>
            </a:r>
            <a:r>
              <a:rPr lang="en-US" altLang="ko-KR" dirty="0" smtClean="0"/>
              <a:t>·</a:t>
            </a:r>
            <a:r>
              <a:rPr lang="ko-KR" altLang="en-US" dirty="0" smtClean="0"/>
              <a:t>분석 가능한 상태로 가공하고</a:t>
            </a:r>
            <a:r>
              <a:rPr lang="en-US" altLang="ko-KR" dirty="0" smtClean="0"/>
              <a:t> </a:t>
            </a:r>
            <a:r>
              <a:rPr lang="ko-KR" altLang="en-US" b="1" dirty="0" smtClean="0">
                <a:effectLst/>
              </a:rPr>
              <a:t>자연어 분석과 위험 키워드를 통해 </a:t>
            </a:r>
            <a:r>
              <a:rPr lang="ko-KR" altLang="en-US" b="1" dirty="0" err="1" smtClean="0">
                <a:effectLst/>
              </a:rPr>
              <a:t>임계치</a:t>
            </a:r>
            <a:r>
              <a:rPr lang="ko-KR" altLang="en-US" b="1" baseline="0" dirty="0" smtClean="0">
                <a:effectLst/>
              </a:rPr>
              <a:t> 알림으로 즉각 대응입니다</a:t>
            </a:r>
            <a:r>
              <a:rPr lang="en-US" altLang="ko-KR" b="1" baseline="0" dirty="0" smtClean="0">
                <a:effectLst/>
              </a:rPr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3786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기대효과로는 </a:t>
            </a:r>
            <a:r>
              <a:rPr lang="ko-KR" altLang="en-US" sz="12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실시간 위험 키워드 탐지로 </a:t>
            </a:r>
            <a:r>
              <a:rPr lang="ko-KR" altLang="en-US" sz="1200" b="1" dirty="0" err="1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보이스피싱</a:t>
            </a:r>
            <a:r>
              <a:rPr lang="ko-KR" altLang="en-US" sz="12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피해 사전 예방 및 차단</a:t>
            </a:r>
            <a:r>
              <a:rPr lang="en-US" altLang="ko-KR" sz="12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, </a:t>
            </a:r>
            <a:r>
              <a:rPr lang="ko-KR" altLang="en-US" sz="12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자동 분석을 통한 연간 </a:t>
            </a:r>
            <a:r>
              <a:rPr lang="ko-KR" altLang="en-US" sz="1200" b="1" dirty="0" err="1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수천억원</a:t>
            </a:r>
            <a:r>
              <a:rPr lang="ko-KR" altLang="en-US" sz="12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규모 금융사기 피해액 감소 기여</a:t>
            </a:r>
            <a:r>
              <a:rPr lang="en-US" altLang="ko-KR" sz="12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, </a:t>
            </a:r>
            <a:r>
              <a:rPr lang="ko-KR" altLang="en-US" sz="12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데이터 기반 위험 패턴 분석으로 범죄 대응력 강화 및 재발 방지</a:t>
            </a:r>
            <a:r>
              <a:rPr lang="ko-KR" altLang="en-US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경기천년제목 Bold"/>
              </a:rPr>
              <a:t>입니다</a:t>
            </a:r>
            <a:r>
              <a:rPr lang="en-US" altLang="ko-KR" sz="1200" b="0" dirty="0" smtClean="0">
                <a:solidFill>
                  <a:schemeClr val="tx1"/>
                </a:solidFill>
                <a:latin typeface="+mn-lt"/>
                <a:ea typeface="+mn-ea"/>
                <a:cs typeface="+mn-cs"/>
                <a:sym typeface="경기천년제목 Bold"/>
              </a:rPr>
              <a:t>.</a:t>
            </a:r>
            <a:endParaRPr lang="en-US" altLang="ko-KR" sz="1200" b="1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1179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기술 </a:t>
            </a:r>
            <a:r>
              <a:rPr lang="ko-KR" altLang="en-US" dirty="0" err="1" smtClean="0"/>
              <a:t>스텍과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아키텍쳐에</a:t>
            </a:r>
            <a:r>
              <a:rPr lang="ko-KR" altLang="en-US" dirty="0" smtClean="0"/>
              <a:t> 대해 </a:t>
            </a:r>
            <a:r>
              <a:rPr lang="ko-KR" altLang="en-US" dirty="0" err="1" smtClean="0"/>
              <a:t>설명드리겠습니다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993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Amazon Connect, S3, Lambda, Transcribe, Comprehend, SNS, Athena, </a:t>
            </a:r>
            <a:r>
              <a:rPr lang="en-US" altLang="ko-KR" dirty="0" err="1" smtClean="0"/>
              <a:t>QuickSight</a:t>
            </a:r>
            <a:r>
              <a:rPr lang="ko-KR" altLang="en-US" dirty="0" smtClean="0"/>
              <a:t>로 구성하였으며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이벤트 기반을 통해 유기적으로 연결됩니다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4067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Connect Flow</a:t>
            </a:r>
            <a:r>
              <a:rPr lang="ko-KR" altLang="en-US" dirty="0" smtClean="0"/>
              <a:t>로 통화 흐름을 제어하고</a:t>
            </a:r>
            <a:r>
              <a:rPr lang="en-US" altLang="ko-KR" dirty="0" smtClean="0"/>
              <a:t>, </a:t>
            </a:r>
            <a:r>
              <a:rPr lang="ko-KR" altLang="en-US" b="1" dirty="0" smtClean="0"/>
              <a:t>종료 즉시 녹음</a:t>
            </a:r>
            <a:r>
              <a:rPr lang="ko-KR" altLang="en-US" dirty="0" smtClean="0"/>
              <a:t>을 </a:t>
            </a:r>
            <a:r>
              <a:rPr lang="en-US" altLang="ko-KR" dirty="0" smtClean="0"/>
              <a:t>S3</a:t>
            </a:r>
            <a:r>
              <a:rPr lang="ko-KR" altLang="en-US" dirty="0" smtClean="0"/>
              <a:t>로 전송합니다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이 지점부터 후속 배치가 자동으로 시작됩니다</a:t>
            </a:r>
            <a:r>
              <a:rPr lang="en-US" altLang="ko-KR" dirty="0" smtClean="0"/>
              <a:t>.</a:t>
            </a:r>
          </a:p>
          <a:p>
            <a:r>
              <a:rPr lang="en-US" altLang="ko-KR" dirty="0" smtClean="0"/>
              <a:t>S3</a:t>
            </a:r>
            <a:r>
              <a:rPr lang="ko-KR" altLang="en-US" dirty="0" smtClean="0"/>
              <a:t>를 사용해서 녹음파일과 분석 결과를 서로 다른 </a:t>
            </a:r>
            <a:r>
              <a:rPr lang="ko-KR" altLang="en-US" dirty="0" err="1" smtClean="0"/>
              <a:t>버킷으로</a:t>
            </a:r>
            <a:r>
              <a:rPr lang="ko-KR" altLang="en-US" dirty="0" smtClean="0"/>
              <a:t> 분리 저장해 보안을 강화했습니다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파일 업로드 감지 후 </a:t>
            </a:r>
            <a:r>
              <a:rPr lang="en-US" altLang="ko-KR" dirty="0" smtClean="0"/>
              <a:t>S3 Put </a:t>
            </a:r>
            <a:r>
              <a:rPr lang="ko-KR" altLang="en-US" dirty="0" smtClean="0"/>
              <a:t>이벤트를 통해 작업을 시작합니다</a:t>
            </a:r>
            <a:r>
              <a:rPr lang="en-US" altLang="ko-KR" dirty="0" smtClean="0"/>
              <a:t>,</a:t>
            </a:r>
          </a:p>
          <a:p>
            <a:r>
              <a:rPr lang="ko-KR" altLang="en-US" dirty="0" smtClean="0"/>
              <a:t>업로드 감지 → 전처리 → 분석 호출 → 결과 후 처리까지 파이프라인의 허브 역할을 합니다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14414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Transcribe</a:t>
            </a:r>
            <a:r>
              <a:rPr lang="ko-KR" altLang="en-US" dirty="0" smtClean="0"/>
              <a:t>를 사용해서 음성을 </a:t>
            </a:r>
            <a:r>
              <a:rPr lang="ko-KR" altLang="en-US" b="1" dirty="0" smtClean="0">
                <a:effectLst/>
              </a:rPr>
              <a:t>텍스트</a:t>
            </a:r>
            <a:r>
              <a:rPr lang="ko-KR" altLang="en-US" dirty="0" smtClean="0"/>
              <a:t>로 변환합니다 </a:t>
            </a:r>
            <a:r>
              <a:rPr lang="ko-KR" altLang="en-US" b="1" dirty="0" smtClean="0">
                <a:effectLst/>
              </a:rPr>
              <a:t>화자 분리</a:t>
            </a:r>
            <a:r>
              <a:rPr lang="en-US" altLang="ko-KR" b="1" dirty="0" smtClean="0">
                <a:effectLst/>
              </a:rPr>
              <a:t>(</a:t>
            </a:r>
            <a:r>
              <a:rPr lang="en-US" altLang="ko-KR" b="1" dirty="0" err="1" smtClean="0">
                <a:effectLst/>
              </a:rPr>
              <a:t>diarization</a:t>
            </a:r>
            <a:r>
              <a:rPr lang="en-US" altLang="ko-KR" b="1" dirty="0" smtClean="0">
                <a:effectLst/>
              </a:rPr>
              <a:t>) + </a:t>
            </a:r>
            <a:r>
              <a:rPr lang="ko-KR" altLang="en-US" b="1" dirty="0" smtClean="0">
                <a:effectLst/>
              </a:rPr>
              <a:t>타임스탬프</a:t>
            </a:r>
            <a:r>
              <a:rPr lang="ko-KR" altLang="en-US" dirty="0" smtClean="0"/>
              <a:t>로 </a:t>
            </a:r>
            <a:r>
              <a:rPr lang="ko-KR" altLang="en-US" b="1" dirty="0" smtClean="0">
                <a:effectLst/>
              </a:rPr>
              <a:t>누가 언제 무엇을 말했는지</a:t>
            </a:r>
            <a:r>
              <a:rPr lang="ko-KR" altLang="en-US" dirty="0" smtClean="0"/>
              <a:t>를 정확히 남깁니다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en-US" altLang="ko-KR" dirty="0" smtClean="0"/>
              <a:t>Comprehend</a:t>
            </a:r>
            <a:r>
              <a:rPr lang="ko-KR" altLang="en-US" dirty="0" smtClean="0"/>
              <a:t>는 키워드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감정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엔터티를</a:t>
            </a:r>
            <a:r>
              <a:rPr lang="ko-KR" altLang="en-US" dirty="0" smtClean="0"/>
              <a:t> 분석합니다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계좌이체</a:t>
            </a:r>
            <a:r>
              <a:rPr lang="en-US" altLang="ko-KR" dirty="0" smtClean="0"/>
              <a:t>, </a:t>
            </a:r>
            <a:r>
              <a:rPr lang="ko-KR" altLang="en-US" dirty="0" smtClean="0"/>
              <a:t>보증금 같은 위험 단어와 계좌번호 같은 </a:t>
            </a:r>
            <a:r>
              <a:rPr lang="ko-KR" altLang="en-US" dirty="0" err="1" smtClean="0"/>
              <a:t>민감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엔터티를</a:t>
            </a:r>
            <a:r>
              <a:rPr lang="ko-KR" altLang="en-US" dirty="0" smtClean="0"/>
              <a:t> 포착해 점수화합니다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70524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SNS</a:t>
            </a:r>
            <a:r>
              <a:rPr lang="ko-KR" altLang="en-US" dirty="0" smtClean="0"/>
              <a:t>로 위험도가 </a:t>
            </a:r>
            <a:r>
              <a:rPr lang="ko-KR" altLang="en-US" b="1" dirty="0" err="1" smtClean="0">
                <a:effectLst/>
              </a:rPr>
              <a:t>임계치</a:t>
            </a:r>
            <a:r>
              <a:rPr lang="ko-KR" altLang="en-US" dirty="0" err="1" smtClean="0"/>
              <a:t>를</a:t>
            </a:r>
            <a:r>
              <a:rPr lang="ko-KR" altLang="en-US" dirty="0" smtClean="0"/>
              <a:t> 넘으면 </a:t>
            </a:r>
            <a:r>
              <a:rPr lang="ko-KR" altLang="en-US" b="1" dirty="0" smtClean="0">
                <a:effectLst/>
              </a:rPr>
              <a:t>즉시 알림</a:t>
            </a:r>
            <a:r>
              <a:rPr lang="ko-KR" altLang="en-US" dirty="0" smtClean="0"/>
              <a:t>을 보냅니다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en-US" altLang="ko-KR" dirty="0" smtClean="0"/>
              <a:t>Athena</a:t>
            </a:r>
            <a:r>
              <a:rPr lang="ko-KR" altLang="en-US" dirty="0" smtClean="0"/>
              <a:t>를 사용해서 </a:t>
            </a:r>
            <a:r>
              <a:rPr lang="en-US" altLang="ko-KR" dirty="0" smtClean="0"/>
              <a:t>S3</a:t>
            </a:r>
            <a:r>
              <a:rPr lang="ko-KR" altLang="en-US" dirty="0" smtClean="0"/>
              <a:t>에 축적된 데이터를 </a:t>
            </a:r>
            <a:r>
              <a:rPr lang="en-US" altLang="ko-KR" b="1" dirty="0" smtClean="0">
                <a:effectLst/>
              </a:rPr>
              <a:t>SQL</a:t>
            </a:r>
            <a:r>
              <a:rPr lang="ko-KR" altLang="en-US" dirty="0" smtClean="0"/>
              <a:t>로 빠르게 조회한 다음 데이터세트를 생성하고</a:t>
            </a:r>
            <a:r>
              <a:rPr lang="en-US" altLang="ko-KR" dirty="0" smtClean="0"/>
              <a:t>,</a:t>
            </a:r>
          </a:p>
          <a:p>
            <a:r>
              <a:rPr lang="en-US" altLang="ko-KR" dirty="0" err="1" smtClean="0"/>
              <a:t>QuickSight</a:t>
            </a:r>
            <a:r>
              <a:rPr lang="en-US" altLang="ko-KR" dirty="0" smtClean="0"/>
              <a:t> </a:t>
            </a:r>
            <a:r>
              <a:rPr lang="ko-KR" altLang="en-US" dirty="0" smtClean="0"/>
              <a:t>대시보드로 위험 현황을 </a:t>
            </a:r>
            <a:r>
              <a:rPr lang="ko-KR" altLang="en-US" dirty="0" err="1" smtClean="0"/>
              <a:t>시각화했습니다</a:t>
            </a:r>
            <a:r>
              <a:rPr lang="en-US" altLang="ko-KR" dirty="0" smtClean="0"/>
              <a:t>.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7395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전체 흐름은</a:t>
            </a:r>
            <a:r>
              <a:rPr lang="ko-KR" altLang="en-US" baseline="0" dirty="0" smtClean="0"/>
              <a:t> 통화 종료 후 </a:t>
            </a:r>
            <a:r>
              <a:rPr lang="en-US" altLang="ko-KR" dirty="0" smtClean="0"/>
              <a:t>Connect </a:t>
            </a:r>
            <a:r>
              <a:rPr lang="ko-KR" altLang="en-US" dirty="0" smtClean="0"/>
              <a:t>음성파일생성 → 생성된 음성 파일을 </a:t>
            </a:r>
            <a:r>
              <a:rPr lang="en-US" altLang="ko-KR" dirty="0" smtClean="0"/>
              <a:t>S3 </a:t>
            </a:r>
            <a:r>
              <a:rPr lang="ko-KR" altLang="en-US" dirty="0" smtClean="0"/>
              <a:t>업로드 → </a:t>
            </a:r>
            <a:r>
              <a:rPr lang="en-US" altLang="ko-KR" dirty="0" smtClean="0"/>
              <a:t>Lambda </a:t>
            </a:r>
            <a:r>
              <a:rPr lang="ko-KR" altLang="en-US" dirty="0" err="1" smtClean="0"/>
              <a:t>트리거</a:t>
            </a:r>
            <a:r>
              <a:rPr lang="ko-KR" altLang="en-US" dirty="0" smtClean="0"/>
              <a:t> → </a:t>
            </a:r>
            <a:r>
              <a:rPr lang="en-US" altLang="ko-KR" dirty="0" smtClean="0"/>
              <a:t>Transcribe</a:t>
            </a:r>
            <a:r>
              <a:rPr lang="ko-KR" altLang="en-US" dirty="0" smtClean="0"/>
              <a:t>를 통해 음성이 텍스트 변환 → 변환된 파일을 </a:t>
            </a:r>
            <a:r>
              <a:rPr lang="en-US" altLang="ko-KR" dirty="0" err="1" smtClean="0"/>
              <a:t>json</a:t>
            </a:r>
            <a:r>
              <a:rPr lang="en-US" altLang="ko-KR" dirty="0" smtClean="0"/>
              <a:t> </a:t>
            </a:r>
            <a:r>
              <a:rPr lang="ko-KR" altLang="en-US" dirty="0" smtClean="0"/>
              <a:t>형식으로 </a:t>
            </a:r>
            <a:r>
              <a:rPr lang="en-US" altLang="ko-KR" dirty="0" smtClean="0"/>
              <a:t>S3</a:t>
            </a:r>
            <a:r>
              <a:rPr lang="ko-KR" altLang="en-US" dirty="0" smtClean="0"/>
              <a:t>에 업로드 → </a:t>
            </a:r>
            <a:r>
              <a:rPr lang="en-US" altLang="ko-KR" dirty="0" smtClean="0"/>
              <a:t>Lambda</a:t>
            </a:r>
            <a:r>
              <a:rPr lang="ko-KR" altLang="en-US" dirty="0" err="1" smtClean="0"/>
              <a:t>트리거</a:t>
            </a:r>
            <a:r>
              <a:rPr lang="ko-KR" altLang="en-US" dirty="0" smtClean="0"/>
              <a:t> → </a:t>
            </a:r>
            <a:r>
              <a:rPr lang="en-US" altLang="ko-KR" dirty="0" smtClean="0"/>
              <a:t>Comprehend</a:t>
            </a:r>
            <a:r>
              <a:rPr lang="ko-KR" altLang="en-US" dirty="0" smtClean="0"/>
              <a:t>로 위험 키워드를 분석하여 점수화 진행 → 위험도에 따라 </a:t>
            </a:r>
            <a:r>
              <a:rPr lang="en-US" altLang="ko-KR" dirty="0" smtClean="0"/>
              <a:t>SNS </a:t>
            </a:r>
            <a:r>
              <a:rPr lang="ko-KR" altLang="en-US" dirty="0" smtClean="0"/>
              <a:t>알림 진행 → </a:t>
            </a:r>
            <a:r>
              <a:rPr lang="en-US" altLang="ko-KR" dirty="0" smtClean="0"/>
              <a:t>Athena</a:t>
            </a:r>
            <a:r>
              <a:rPr lang="ko-KR" altLang="en-US" dirty="0" smtClean="0"/>
              <a:t>과 </a:t>
            </a:r>
            <a:r>
              <a:rPr lang="en-US" altLang="ko-KR" dirty="0" err="1" smtClean="0"/>
              <a:t>QuickSight</a:t>
            </a:r>
            <a:r>
              <a:rPr lang="ko-KR" altLang="en-US" dirty="0" smtClean="0"/>
              <a:t>로 </a:t>
            </a:r>
            <a:r>
              <a:rPr lang="ko-KR" altLang="en-US" dirty="0" err="1" smtClean="0"/>
              <a:t>대시보드를</a:t>
            </a:r>
            <a:r>
              <a:rPr lang="ko-KR" altLang="en-US" dirty="0" smtClean="0"/>
              <a:t> 통한 시각화를 구현한 </a:t>
            </a:r>
            <a:r>
              <a:rPr lang="ko-KR" altLang="en-US" dirty="0" err="1" smtClean="0"/>
              <a:t>단방향</a:t>
            </a:r>
            <a:r>
              <a:rPr lang="ko-KR" altLang="en-US" dirty="0" smtClean="0"/>
              <a:t> 파이프라인입니다</a:t>
            </a:r>
            <a:r>
              <a:rPr lang="en-US" altLang="ko-KR" dirty="0" smtClean="0"/>
              <a:t>.</a:t>
            </a:r>
            <a:br>
              <a:rPr lang="en-US" altLang="ko-KR" dirty="0" smtClean="0"/>
            </a:br>
            <a:r>
              <a:rPr lang="ko-KR" altLang="en-US" dirty="0" smtClean="0"/>
              <a:t>장애 지점을 줄이기 위해 </a:t>
            </a:r>
            <a:r>
              <a:rPr lang="ko-KR" altLang="en-US" b="1" dirty="0" smtClean="0"/>
              <a:t>단순성</a:t>
            </a:r>
            <a:r>
              <a:rPr lang="ko-KR" altLang="en-US" dirty="0" smtClean="0"/>
              <a:t>을 유지했습니다</a:t>
            </a:r>
            <a:r>
              <a:rPr lang="en-US" altLang="ko-KR" dirty="0" smtClean="0"/>
              <a:t>.</a:t>
            </a:r>
          </a:p>
          <a:p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구현과 시연영상을 </a:t>
            </a:r>
            <a:r>
              <a:rPr lang="ko-KR" altLang="en-US" dirty="0" err="1" smtClean="0"/>
              <a:t>설명드리겠습니다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6856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팀 소개</a:t>
            </a:r>
            <a:r>
              <a:rPr lang="en-US" altLang="ko-KR" dirty="0" smtClean="0"/>
              <a:t>&amp;</a:t>
            </a:r>
            <a:r>
              <a:rPr lang="ko-KR" altLang="en-US" dirty="0" smtClean="0"/>
              <a:t>일정 → 주제 선정 배경 → 프로젝트 목표 → 시스템 설계 →</a:t>
            </a:r>
            <a:r>
              <a:rPr lang="en-US" altLang="ko-KR" baseline="0" dirty="0" smtClean="0"/>
              <a:t> </a:t>
            </a:r>
            <a:r>
              <a:rPr lang="ko-KR" altLang="en-US" baseline="0" dirty="0" smtClean="0"/>
              <a:t>프로젝트 결과 </a:t>
            </a:r>
            <a:r>
              <a:rPr lang="ko-KR" altLang="en-US" dirty="0" smtClean="0"/>
              <a:t>→ 소회 → </a:t>
            </a:r>
            <a:r>
              <a:rPr lang="en-US" altLang="ko-KR" dirty="0" smtClean="0"/>
              <a:t>Q&amp;A </a:t>
            </a:r>
            <a:r>
              <a:rPr lang="ko-KR" altLang="en-US" dirty="0" smtClean="0"/>
              <a:t>순서로 구성했습니다</a:t>
            </a:r>
            <a:r>
              <a:rPr lang="en-US" altLang="ko-KR" dirty="0" smtClean="0"/>
              <a:t>.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883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Amazon Connect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컨택트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플로우로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인입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통화를 관리합니다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발신자가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Connect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번호로 전화하면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재생 프롬프트에서 자체 제작한 음성 녹음 파일로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녹취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고지를 안내합니다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이후 녹음 및 분석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동작설정을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통해 에이전트와 고객 양측 통화 전 구간을 표준화해 수집합니다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다음으로 연락처 속성 설정에서 후속 파이프라인이 참조할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설정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발신자 번호 식별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유입 번호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통화 세션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유일키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유입 방식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채널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시스템 변수에서 표준 키로 매핑해 저장하고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전화번호로 전송에서 대상 번호에 라우팅합니다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실패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종료 분기는 연결 해제로 비정상 루프를 방지하고 안전 종료되며 로그로 추적 가능합니다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통화 종료 시 녹음 파일은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S3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자동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업로드됩니다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81567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녹음파일이</a:t>
            </a:r>
            <a:r>
              <a:rPr lang="ko-KR" altLang="en-US" dirty="0" smtClean="0"/>
              <a:t> </a:t>
            </a:r>
            <a:r>
              <a:rPr lang="en-US" altLang="ko-KR" dirty="0" smtClean="0"/>
              <a:t>S3</a:t>
            </a:r>
            <a:r>
              <a:rPr lang="ko-KR" altLang="en-US" dirty="0" smtClean="0"/>
              <a:t>에 </a:t>
            </a:r>
            <a:r>
              <a:rPr lang="ko-KR" altLang="en-US" dirty="0" err="1" smtClean="0"/>
              <a:t>업로드되면</a:t>
            </a:r>
            <a:r>
              <a:rPr lang="ko-KR" altLang="en-US" dirty="0" smtClean="0"/>
              <a:t> 이벤트로 </a:t>
            </a:r>
            <a:r>
              <a:rPr lang="en-US" altLang="ko-KR" dirty="0" smtClean="0"/>
              <a:t>Lambda</a:t>
            </a:r>
            <a:r>
              <a:rPr lang="ko-KR" altLang="en-US" dirty="0" smtClean="0"/>
              <a:t>가 </a:t>
            </a:r>
            <a:r>
              <a:rPr lang="ko-KR" altLang="en-US" dirty="0" err="1" smtClean="0"/>
              <a:t>트리거되고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설정한 지원 포맷</a:t>
            </a:r>
            <a:r>
              <a:rPr lang="en-US" altLang="ko-KR" dirty="0" smtClean="0"/>
              <a:t>(</a:t>
            </a:r>
            <a:r>
              <a:rPr lang="ko-KR" altLang="en-US" dirty="0" smtClean="0"/>
              <a:t>예</a:t>
            </a:r>
            <a:r>
              <a:rPr lang="en-US" altLang="ko-KR" dirty="0" smtClean="0"/>
              <a:t>: mp3·mp4 </a:t>
            </a:r>
            <a:r>
              <a:rPr lang="en-US" altLang="ko-KR" b="1" dirty="0" smtClean="0"/>
              <a:t>[m4a </a:t>
            </a:r>
            <a:r>
              <a:rPr lang="ko-KR" altLang="en-US" b="1" dirty="0" smtClean="0"/>
              <a:t>포함</a:t>
            </a:r>
            <a:r>
              <a:rPr lang="en-US" altLang="ko-KR" b="1" dirty="0" smtClean="0"/>
              <a:t>]</a:t>
            </a:r>
            <a:r>
              <a:rPr lang="en-US" altLang="ko-KR" dirty="0" smtClean="0"/>
              <a:t>)</a:t>
            </a:r>
            <a:r>
              <a:rPr lang="ko-KR" altLang="en-US" dirty="0" smtClean="0"/>
              <a:t>만 선별 처리합니다</a:t>
            </a:r>
            <a:r>
              <a:rPr lang="en-US" altLang="ko-KR" dirty="0" smtClean="0"/>
              <a:t>. Transcribe </a:t>
            </a:r>
            <a:r>
              <a:rPr lang="en-US" altLang="ko-KR" dirty="0" err="1" smtClean="0"/>
              <a:t>JobName</a:t>
            </a:r>
            <a:r>
              <a:rPr lang="ko-KR" altLang="en-US" dirty="0" smtClean="0"/>
              <a:t>은 타임스탬프</a:t>
            </a:r>
            <a:r>
              <a:rPr lang="en-US" altLang="ko-KR" dirty="0" smtClean="0"/>
              <a:t>+UUID</a:t>
            </a:r>
            <a:r>
              <a:rPr lang="ko-KR" altLang="en-US" dirty="0" smtClean="0"/>
              <a:t>로 생성해 중복을 방지하고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결과는 </a:t>
            </a:r>
            <a:r>
              <a:rPr lang="en-US" altLang="ko-KR" dirty="0" smtClean="0"/>
              <a:t>S3</a:t>
            </a:r>
            <a:r>
              <a:rPr lang="ko-KR" altLang="en-US" dirty="0" smtClean="0"/>
              <a:t>의 고정 </a:t>
            </a:r>
            <a:r>
              <a:rPr lang="en-US" altLang="ko-KR" dirty="0" smtClean="0"/>
              <a:t>prefix </a:t>
            </a:r>
            <a:r>
              <a:rPr lang="ko-KR" altLang="en-US" dirty="0" smtClean="0"/>
              <a:t>경로에 저장합니다</a:t>
            </a:r>
            <a:r>
              <a:rPr lang="en-US" altLang="ko-KR" dirty="0" smtClean="0"/>
              <a:t>.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76407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Amazon Comprehend</a:t>
            </a:r>
            <a:r>
              <a:rPr lang="ko-KR" altLang="en-US" dirty="0" smtClean="0"/>
              <a:t>를 이용해 변환된 텍스트에 대한 감성 분석</a:t>
            </a:r>
            <a:r>
              <a:rPr lang="en-US" altLang="ko-KR" dirty="0" smtClean="0"/>
              <a:t>, </a:t>
            </a:r>
            <a:r>
              <a:rPr lang="ko-KR" altLang="en-US" dirty="0" smtClean="0"/>
              <a:t>키워드 추출 및 개체 인식을 수행합니다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통화 내용에서 중요한 정보를 추출하고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위험도를 평가하는 데 중요한 역할을 합니다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58517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분석된 키워드와 감성 데이터를 바탕으로 통화의 위험도를 산출합니다</a:t>
            </a:r>
            <a:r>
              <a:rPr lang="en-US" altLang="ko-KR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 dirty="0" smtClean="0">
                <a:effectLst/>
              </a:rPr>
              <a:t>키워드 가중치</a:t>
            </a:r>
            <a:r>
              <a:rPr lang="en-US" altLang="ko-KR" b="1" dirty="0" smtClean="0">
                <a:effectLst/>
              </a:rPr>
              <a:t>·</a:t>
            </a:r>
            <a:r>
              <a:rPr lang="ko-KR" altLang="en-US" b="1" dirty="0" smtClean="0">
                <a:effectLst/>
              </a:rPr>
              <a:t>반복도</a:t>
            </a:r>
            <a:r>
              <a:rPr lang="en-US" altLang="ko-KR" b="1" dirty="0" smtClean="0">
                <a:effectLst/>
              </a:rPr>
              <a:t>(</a:t>
            </a:r>
            <a:r>
              <a:rPr lang="ko-KR" altLang="en-US" b="1" dirty="0" smtClean="0">
                <a:effectLst/>
              </a:rPr>
              <a:t>중복 상한</a:t>
            </a:r>
            <a:r>
              <a:rPr lang="en-US" altLang="ko-KR" b="1" dirty="0" smtClean="0">
                <a:effectLst/>
              </a:rPr>
              <a:t>)·</a:t>
            </a:r>
            <a:r>
              <a:rPr lang="ko-KR" altLang="en-US" b="1" dirty="0" smtClean="0">
                <a:effectLst/>
              </a:rPr>
              <a:t>정규식 패턴</a:t>
            </a:r>
            <a:r>
              <a:rPr lang="en-US" altLang="ko-KR" dirty="0" smtClean="0"/>
              <a:t>, </a:t>
            </a:r>
            <a:r>
              <a:rPr lang="en-US" altLang="ko-KR" b="1" dirty="0" smtClean="0">
                <a:effectLst/>
              </a:rPr>
              <a:t>PII </a:t>
            </a:r>
            <a:r>
              <a:rPr lang="ko-KR" altLang="en-US" b="1" dirty="0" smtClean="0">
                <a:effectLst/>
              </a:rPr>
              <a:t>수</a:t>
            </a:r>
            <a:r>
              <a:rPr lang="ko-KR" altLang="en-US" dirty="0" smtClean="0"/>
              <a:t>와 </a:t>
            </a:r>
            <a:r>
              <a:rPr lang="ko-KR" altLang="en-US" b="1" dirty="0" smtClean="0">
                <a:effectLst/>
              </a:rPr>
              <a:t>부정 감정</a:t>
            </a:r>
            <a:r>
              <a:rPr lang="ko-KR" altLang="en-US" dirty="0" smtClean="0"/>
              <a:t>을 합산해 </a:t>
            </a:r>
            <a:r>
              <a:rPr lang="en-US" altLang="ko-KR" b="1" dirty="0" smtClean="0">
                <a:effectLst/>
              </a:rPr>
              <a:t>0–100% </a:t>
            </a:r>
            <a:r>
              <a:rPr lang="ko-KR" altLang="en-US" b="1" dirty="0" smtClean="0">
                <a:effectLst/>
              </a:rPr>
              <a:t>위험 점수</a:t>
            </a:r>
            <a:r>
              <a:rPr lang="ko-KR" altLang="en-US" dirty="0" smtClean="0"/>
              <a:t>로 정규화합니다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smtClean="0"/>
              <a:t>통화 내용에서 중요한 정보를 추출하고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위험도를 평가하는 데 중요한 역할을 합니다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03264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Lambda</a:t>
            </a:r>
            <a:r>
              <a:rPr lang="ko-KR" altLang="en-US" dirty="0" smtClean="0"/>
              <a:t>가 경고 이메일의 본문을 생성하고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위험 스코어가 </a:t>
            </a:r>
            <a:r>
              <a:rPr lang="ko-KR" altLang="en-US" dirty="0" err="1" smtClean="0"/>
              <a:t>임계치를</a:t>
            </a:r>
            <a:r>
              <a:rPr lang="ko-KR" altLang="en-US" dirty="0" smtClean="0"/>
              <a:t> 넘으면 </a:t>
            </a:r>
            <a:r>
              <a:rPr lang="en-US" altLang="ko-KR" dirty="0" smtClean="0"/>
              <a:t>SNS(</a:t>
            </a:r>
            <a:r>
              <a:rPr lang="ko-KR" altLang="en-US" dirty="0" smtClean="0"/>
              <a:t>이메일 구독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통해 발송합니다</a:t>
            </a:r>
            <a:r>
              <a:rPr lang="en-US" altLang="ko-KR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본문에는 위험 키워드와 근거 문장이 포함되어 있어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해당 통화에 신속히 대응할 수 있습니다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1475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 smtClean="0"/>
              <a:t>Athena</a:t>
            </a:r>
            <a:r>
              <a:rPr lang="ko-KR" altLang="en-US" dirty="0" smtClean="0"/>
              <a:t>에서 </a:t>
            </a:r>
            <a:r>
              <a:rPr lang="en-US" altLang="ko-KR" dirty="0" smtClean="0"/>
              <a:t>S3</a:t>
            </a:r>
            <a:r>
              <a:rPr lang="ko-KR" altLang="en-US" dirty="0" smtClean="0"/>
              <a:t>에 저장된 데이터를 </a:t>
            </a:r>
            <a:r>
              <a:rPr lang="en-US" altLang="ko-KR" dirty="0" smtClean="0"/>
              <a:t>SQL </a:t>
            </a:r>
            <a:r>
              <a:rPr lang="ko-KR" altLang="en-US" dirty="0" smtClean="0"/>
              <a:t>쿼리로 분석할 수 있도록 외부 테이블을 생성하는 코드입니다</a:t>
            </a:r>
            <a:r>
              <a:rPr lang="en-US" altLang="ko-KR" dirty="0" smtClean="0"/>
              <a:t>. JSON </a:t>
            </a:r>
            <a:r>
              <a:rPr lang="ko-KR" altLang="en-US" dirty="0" smtClean="0"/>
              <a:t>데이터를 </a:t>
            </a:r>
            <a:r>
              <a:rPr lang="ko-KR" altLang="en-US" dirty="0" err="1" smtClean="0"/>
              <a:t>쿼리할</a:t>
            </a:r>
            <a:r>
              <a:rPr lang="ko-KR" altLang="en-US" dirty="0" smtClean="0"/>
              <a:t> 수 있게 변환하고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이를 바탕으로 분석할 수 있는 테이블을 정의합니다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66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err="1" smtClean="0"/>
              <a:t>QuickSight</a:t>
            </a:r>
            <a:r>
              <a:rPr lang="ko-KR" altLang="en-US" dirty="0" smtClean="0"/>
              <a:t>를 통해 </a:t>
            </a:r>
            <a:r>
              <a:rPr lang="en-US" altLang="ko-KR" dirty="0" smtClean="0"/>
              <a:t>Athena</a:t>
            </a:r>
            <a:r>
              <a:rPr lang="ko-KR" altLang="en-US" dirty="0" smtClean="0"/>
              <a:t>에서 가져온 데이터를 시각화합니다</a:t>
            </a:r>
            <a:r>
              <a:rPr lang="en-US" altLang="ko-KR" dirty="0" smtClean="0"/>
              <a:t>.</a:t>
            </a:r>
          </a:p>
          <a:p>
            <a:r>
              <a:rPr lang="ko-KR" altLang="en-US" dirty="0" err="1" smtClean="0"/>
              <a:t>대시보드에서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일자별</a:t>
            </a:r>
            <a:r>
              <a:rPr lang="ko-KR" altLang="en-US" dirty="0" smtClean="0"/>
              <a:t> </a:t>
            </a:r>
            <a:r>
              <a:rPr lang="ko-KR" altLang="en-US" b="1" dirty="0" smtClean="0"/>
              <a:t>평균 위험도</a:t>
            </a:r>
            <a:r>
              <a:rPr lang="en-US" altLang="ko-KR" dirty="0" smtClean="0"/>
              <a:t>, </a:t>
            </a:r>
            <a:r>
              <a:rPr lang="ko-KR" altLang="en-US" b="1" dirty="0" smtClean="0"/>
              <a:t>위험 밴드 분포</a:t>
            </a:r>
            <a:r>
              <a:rPr lang="en-US" altLang="ko-KR" dirty="0" smtClean="0"/>
              <a:t>, </a:t>
            </a:r>
            <a:r>
              <a:rPr lang="ko-KR" altLang="en-US" b="1" dirty="0" smtClean="0"/>
              <a:t>언어별 건수</a:t>
            </a:r>
            <a:r>
              <a:rPr lang="en-US" altLang="ko-KR" dirty="0" smtClean="0"/>
              <a:t>, </a:t>
            </a:r>
            <a:r>
              <a:rPr lang="ko-KR" altLang="en-US" b="1" dirty="0" smtClean="0"/>
              <a:t>최신 기록 테이블</a:t>
            </a:r>
            <a:r>
              <a:rPr lang="ko-KR" altLang="en-US" dirty="0" smtClean="0"/>
              <a:t>을 볼 수 있도록 했습니다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1673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시연 동작 영상입니다</a:t>
            </a:r>
            <a:r>
              <a:rPr lang="en-US" altLang="ko-KR" dirty="0" smtClean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mtClean="0"/>
              <a:t>통화종료</a:t>
            </a:r>
            <a:r>
              <a:rPr lang="ko-KR" altLang="en-US" dirty="0" smtClean="0"/>
              <a:t> 후 약 </a:t>
            </a:r>
            <a:r>
              <a:rPr lang="en-US" altLang="ko-KR" dirty="0" smtClean="0"/>
              <a:t>10</a:t>
            </a:r>
            <a:r>
              <a:rPr lang="ko-KR" altLang="en-US" dirty="0" smtClean="0"/>
              <a:t>초 내 알림이 도착하는 흐름을 확인할 수 있습니다</a:t>
            </a:r>
            <a:r>
              <a:rPr lang="en-US" altLang="ko-KR" dirty="0" smtClean="0"/>
              <a:t>.</a:t>
            </a:r>
            <a:endParaRPr lang="ko-KR" altLang="en-US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57723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경찰청 마약조직범죄 수사과와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KISA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보이스피싱관련 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계명을 참고했으며 금융감독원에서 보이스피싱에서 </a:t>
            </a:r>
            <a:r>
              <a:rPr lang="ko-KR" alt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자주나오는</a:t>
            </a:r>
            <a:r>
              <a:rPr lang="ko-KR" alt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키워드들을 참고했습니다</a:t>
            </a:r>
            <a:r>
              <a:rPr lang="en-US" altLang="ko-K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8880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짧은 일정 속에서 핵심 기능을 우선 구현했지만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더 많은 구성을 담지 못해 아쉬움이 남습니다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특히 국내 규제에 따른 서류 제출 절차가 많아서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한국 번호로 진행하지 못하고 </a:t>
            </a:r>
            <a:r>
              <a:rPr lang="ko-KR" altLang="en-US" dirty="0" err="1" smtClean="0"/>
              <a:t>미국리전</a:t>
            </a:r>
            <a:r>
              <a:rPr lang="en-US" altLang="ko-KR" dirty="0" smtClean="0"/>
              <a:t>,</a:t>
            </a:r>
            <a:r>
              <a:rPr lang="ko-KR" altLang="en-US" dirty="0" smtClean="0"/>
              <a:t> 미국번호로 진행한 것이 매우 아쉬웠습니다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421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팀명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팀소개</a:t>
            </a:r>
            <a:r>
              <a:rPr lang="en-US" altLang="ko-KR" dirty="0" smtClean="0"/>
              <a:t>, </a:t>
            </a:r>
            <a:r>
              <a:rPr lang="ko-KR" altLang="en-US" dirty="0" smtClean="0"/>
              <a:t>타임라인으로 구성했습니다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800516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경청해 주셔서 감사합니다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ko-KR" altLang="en-US" dirty="0" smtClean="0"/>
              <a:t>궁금하신 내용 질문 </a:t>
            </a:r>
            <a:r>
              <a:rPr lang="ko-KR" altLang="en-US" dirty="0" err="1" smtClean="0"/>
              <a:t>부탁드립니다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en-US" altLang="ko-KR" dirty="0" smtClean="0"/>
          </a:p>
          <a:p>
            <a:pPr rtl="0" fontAlgn="base"/>
            <a:endParaRPr lang="ko-KR" alt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법적 고지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녹취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안내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어떻게 보장하나요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rtl="0" fontAlgn="base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“Connect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프롬프트 블록으로 연결 초반 안내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멘트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강제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오류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브랜치는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즉시 종료로 안전장치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rtl="0" fontAlgn="base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위험 점수는 어떻게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0–100%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계산되나요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rtl="0" fontAlgn="base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“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키워드 가중치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중복 상한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정규식 패턴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PII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개수 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+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부정 감정을 합산해 정규화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rtl="0" fontAlgn="base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언어가 섞이거나 방언이면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rtl="0" fontAlgn="base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“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기본은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IdentifyLanguage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불확실 시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-KR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폴백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다국어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잡음 처리는 다음 릴리스에 전처리 강화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rtl="0" fontAlgn="base"/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오탐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미탐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줄이는 계획은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rtl="0" fontAlgn="base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“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근거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TopN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메일에 포함해 라벨 피드백 수집 → 가중치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키워드 사전 주기적 갱신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rtl="0" fontAlgn="base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왜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Athena+QuickSight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조합인가요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rtl="0" fontAlgn="base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“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스키마 온 리드로 유연하고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초기 </a:t>
            </a:r>
            <a:r>
              <a:rPr lang="en-US" altLang="ko-K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PoC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에서 운영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비용 균형이 가장 좋았음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필요 시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파케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파티셔닝으로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성능 개선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  <a:p>
            <a:pPr rtl="0" fontAlgn="base"/>
            <a:endParaRPr lang="en-US" altLang="ko-K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비용 튜닝 포인트는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rtl="0" fontAlgn="base"/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→ “S3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수명주기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(Glacier/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만료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Athena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파티션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압축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알림 </a:t>
            </a:r>
            <a:r>
              <a:rPr lang="ko-KR" alt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임계치</a:t>
            </a:r>
            <a:r>
              <a:rPr lang="ko-KR" alt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조정</a:t>
            </a:r>
            <a:r>
              <a:rPr lang="en-US" altLang="ko-K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.”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15864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감사합니다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698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err="1" smtClean="0"/>
              <a:t>팀명은</a:t>
            </a:r>
            <a:r>
              <a:rPr lang="ko-KR" altLang="en-US" dirty="0" smtClean="0"/>
              <a:t> 사용자가 </a:t>
            </a:r>
            <a:r>
              <a:rPr lang="ko-KR" altLang="en-US" b="1" dirty="0" smtClean="0">
                <a:effectLst/>
              </a:rPr>
              <a:t>안심하고 통화할 수 있는 일상</a:t>
            </a:r>
            <a:r>
              <a:rPr lang="en-US" altLang="ko-KR" dirty="0" smtClean="0"/>
              <a:t>, </a:t>
            </a:r>
            <a:r>
              <a:rPr lang="ko-KR" altLang="en-US" dirty="0" smtClean="0"/>
              <a:t>즉 평온</a:t>
            </a:r>
            <a:r>
              <a:rPr lang="en-US" altLang="ko-KR" dirty="0" smtClean="0"/>
              <a:t>(peace)</a:t>
            </a:r>
            <a:r>
              <a:rPr lang="ko-KR" altLang="en-US" dirty="0" smtClean="0"/>
              <a:t>을 돌려드리자는 뜻에서 </a:t>
            </a:r>
            <a:r>
              <a:rPr lang="ko-KR" altLang="en-US" b="1" dirty="0" err="1" smtClean="0">
                <a:effectLst/>
              </a:rPr>
              <a:t>피스메이커</a:t>
            </a:r>
            <a:r>
              <a:rPr lang="ko-KR" altLang="en-US" dirty="0" err="1" smtClean="0"/>
              <a:t>라는</a:t>
            </a:r>
            <a:r>
              <a:rPr lang="ko-KR" altLang="en-US" dirty="0" smtClean="0"/>
              <a:t> 이름을 선택했습니다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743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저는 </a:t>
            </a:r>
            <a:r>
              <a:rPr lang="ko-KR" altLang="en-US" b="1" dirty="0" smtClean="0">
                <a:effectLst/>
              </a:rPr>
              <a:t>데이터 수집</a:t>
            </a:r>
            <a:r>
              <a:rPr lang="en-US" altLang="ko-KR" b="1" dirty="0" smtClean="0">
                <a:effectLst/>
              </a:rPr>
              <a:t>·</a:t>
            </a:r>
            <a:r>
              <a:rPr lang="ko-KR" altLang="en-US" b="1" dirty="0" smtClean="0">
                <a:effectLst/>
              </a:rPr>
              <a:t>변환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이의석님은 </a:t>
            </a:r>
            <a:r>
              <a:rPr lang="ko-KR" altLang="en-US" b="1" dirty="0" smtClean="0">
                <a:effectLst/>
              </a:rPr>
              <a:t>데이터 분석</a:t>
            </a:r>
            <a:r>
              <a:rPr lang="en-US" altLang="ko-KR" b="1" dirty="0" smtClean="0">
                <a:effectLst/>
              </a:rPr>
              <a:t>·</a:t>
            </a:r>
            <a:r>
              <a:rPr lang="ko-KR" altLang="en-US" b="1" dirty="0" smtClean="0">
                <a:effectLst/>
              </a:rPr>
              <a:t>알림</a:t>
            </a:r>
            <a:r>
              <a:rPr lang="ko-KR" altLang="en-US" dirty="0" smtClean="0"/>
              <a:t>을 맡았고</a:t>
            </a:r>
            <a:r>
              <a:rPr lang="en-US" altLang="ko-KR" dirty="0" smtClean="0"/>
              <a:t>, </a:t>
            </a:r>
            <a:r>
              <a:rPr lang="ko-KR" altLang="en-US" b="1" dirty="0" smtClean="0">
                <a:effectLst/>
              </a:rPr>
              <a:t>시각화는 공동</a:t>
            </a:r>
            <a:r>
              <a:rPr lang="ko-KR" altLang="en-US" dirty="0" smtClean="0"/>
              <a:t>으로 담당했습니다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81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altLang="ko-KR" dirty="0" smtClean="0"/>
              <a:t>8/18 ~ 20 </a:t>
            </a:r>
            <a:r>
              <a:rPr lang="ko-KR" altLang="en-US" dirty="0" smtClean="0"/>
              <a:t>주제 선정과 자료 수집</a:t>
            </a:r>
            <a:r>
              <a:rPr lang="en-US" altLang="ko-KR" dirty="0" smtClean="0"/>
              <a:t>,</a:t>
            </a:r>
          </a:p>
          <a:p>
            <a:r>
              <a:rPr lang="en-US" altLang="ko-KR" dirty="0" smtClean="0"/>
              <a:t>8/21 ~ 27 </a:t>
            </a:r>
            <a:r>
              <a:rPr lang="ko-KR" altLang="en-US" dirty="0" smtClean="0"/>
              <a:t>기능 구현과 테스트</a:t>
            </a:r>
            <a:r>
              <a:rPr lang="en-US" altLang="ko-KR" dirty="0" smtClean="0"/>
              <a:t>,</a:t>
            </a:r>
          </a:p>
          <a:p>
            <a:r>
              <a:rPr lang="en-US" altLang="ko-KR" dirty="0" smtClean="0"/>
              <a:t>8/26~9/1 PPT &amp; </a:t>
            </a:r>
            <a:r>
              <a:rPr lang="ko-KR" altLang="en-US" dirty="0" smtClean="0"/>
              <a:t>발표 준비 순으로 진행했습니다</a:t>
            </a:r>
            <a:r>
              <a:rPr lang="en-US" altLang="ko-KR" dirty="0" smtClean="0"/>
              <a:t>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피해 사례와 선정이유에 대해 설명 드리겠습니다</a:t>
            </a:r>
            <a:r>
              <a:rPr lang="en-US" altLang="ko-KR" dirty="0" smtClean="0"/>
              <a:t>.</a:t>
            </a:r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1512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공공기관을 사칭하는 기관 </a:t>
            </a:r>
            <a:r>
              <a:rPr lang="ko-KR" altLang="en-US" dirty="0" err="1" smtClean="0"/>
              <a:t>사칭형</a:t>
            </a:r>
            <a:r>
              <a:rPr lang="ko-KR" altLang="en-US" dirty="0" smtClean="0"/>
              <a:t> 범죄는 지난해 약</a:t>
            </a:r>
            <a:r>
              <a:rPr lang="en-US" altLang="ko-KR" dirty="0" smtClean="0"/>
              <a:t>41%</a:t>
            </a:r>
            <a:r>
              <a:rPr lang="ko-KR" altLang="en-US" dirty="0" smtClean="0"/>
              <a:t>에서 </a:t>
            </a:r>
            <a:r>
              <a:rPr lang="en-US" altLang="ko-KR" dirty="0" smtClean="0"/>
              <a:t>10%</a:t>
            </a:r>
            <a:r>
              <a:rPr lang="ko-KR" altLang="en-US" dirty="0" smtClean="0"/>
              <a:t>증가한 약</a:t>
            </a:r>
            <a:r>
              <a:rPr lang="en-US" altLang="ko-KR" dirty="0" smtClean="0"/>
              <a:t>51%</a:t>
            </a:r>
            <a:r>
              <a:rPr lang="ko-KR" altLang="en-US" dirty="0" smtClean="0"/>
              <a:t>로 증가했습니다</a:t>
            </a:r>
            <a:endParaRPr lang="en-US" altLang="ko-KR" dirty="0" smtClean="0"/>
          </a:p>
          <a:p>
            <a:endParaRPr lang="ko-KR" altLang="en-US" dirty="0" smtClean="0"/>
          </a:p>
          <a:p>
            <a:r>
              <a:rPr lang="ko-KR" altLang="en-US" dirty="0" smtClean="0"/>
              <a:t>저금리 대환을 미끼로 은행 직원을 사칭해 앱 설치를 유도하고 현금 상환을 요구하는 대면 </a:t>
            </a:r>
            <a:r>
              <a:rPr lang="ko-KR" altLang="en-US" dirty="0" err="1" smtClean="0"/>
              <a:t>편취형</a:t>
            </a:r>
            <a:r>
              <a:rPr lang="ko-KR" altLang="en-US" dirty="0" smtClean="0"/>
              <a:t> 금융사기가 증가하고 있습니다</a:t>
            </a:r>
            <a:r>
              <a:rPr lang="en-US" altLang="ko-KR" dirty="0" smtClean="0"/>
              <a:t>.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25</a:t>
            </a:r>
            <a:r>
              <a:rPr lang="ko-KR" altLang="en-US" dirty="0" smtClean="0"/>
              <a:t>년 </a:t>
            </a:r>
            <a:r>
              <a:rPr lang="en-US" altLang="ko-KR" dirty="0" smtClean="0"/>
              <a:t>1</a:t>
            </a:r>
            <a:r>
              <a:rPr lang="ko-KR" altLang="en-US" dirty="0" smtClean="0"/>
              <a:t>분기 피해액은 </a:t>
            </a:r>
            <a:r>
              <a:rPr lang="en-US" altLang="ko-KR" dirty="0" smtClean="0"/>
              <a:t>3116</a:t>
            </a:r>
            <a:r>
              <a:rPr lang="ko-KR" altLang="en-US" dirty="0" err="1" smtClean="0"/>
              <a:t>억원이며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작년대비</a:t>
            </a:r>
            <a:r>
              <a:rPr lang="ko-KR" altLang="en-US" dirty="0" smtClean="0"/>
              <a:t> </a:t>
            </a:r>
            <a:r>
              <a:rPr lang="en-US" altLang="ko-KR" dirty="0" smtClean="0"/>
              <a:t>2.2</a:t>
            </a:r>
            <a:r>
              <a:rPr lang="ko-KR" altLang="en-US" dirty="0" smtClean="0"/>
              <a:t>배 급증 하였으며 그 중 </a:t>
            </a:r>
            <a:r>
              <a:rPr lang="en-US" altLang="ko-KR" dirty="0" smtClean="0"/>
              <a:t>50</a:t>
            </a:r>
            <a:r>
              <a:rPr lang="ko-KR" altLang="en-US" dirty="0" smtClean="0"/>
              <a:t>대 이상의 피해자가 </a:t>
            </a:r>
            <a:r>
              <a:rPr lang="en-US" altLang="ko-KR" dirty="0" smtClean="0"/>
              <a:t>53%</a:t>
            </a:r>
            <a:r>
              <a:rPr lang="ko-KR" altLang="en-US" dirty="0" smtClean="0"/>
              <a:t>를 차지하였습니다</a:t>
            </a:r>
            <a:r>
              <a:rPr lang="en-US" altLang="ko-KR" dirty="0" smtClean="0"/>
              <a:t>.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4548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dirty="0" smtClean="0"/>
              <a:t>따라서 금융사기 사건 급증으로 통화 데이터 분석 기반 보안 솔루션 중요성이 대두되고 있으며</a:t>
            </a:r>
            <a:r>
              <a:rPr lang="en-US" altLang="ko-KR" dirty="0" smtClean="0"/>
              <a:t>,</a:t>
            </a:r>
            <a:r>
              <a:rPr lang="ko-KR" altLang="en-US" dirty="0" smtClean="0"/>
              <a:t> 고도화된 범죄 수법 확산으로 자동화된 위험 탐지 시스템 개발의 필요성이 증가했고</a:t>
            </a:r>
            <a:r>
              <a:rPr lang="en-US" altLang="ko-KR" dirty="0" smtClean="0"/>
              <a:t>, </a:t>
            </a:r>
            <a:r>
              <a:rPr lang="ko-KR" altLang="en-US" dirty="0" smtClean="0"/>
              <a:t>실시간 위협 탐지와 자동 대응으로 능동적 보안 시스템 도입 필요성이 증대를 이유로 주제를 정하게 되었습니다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234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27.sv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18" Type="http://schemas.openxmlformats.org/officeDocument/2006/relationships/image" Target="../media/image43.svg"/><Relationship Id="rId3" Type="http://schemas.openxmlformats.org/officeDocument/2006/relationships/image" Target="../media/image2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2.png"/><Relationship Id="rId4" Type="http://schemas.openxmlformats.org/officeDocument/2006/relationships/image" Target="../media/image37.svg"/><Relationship Id="rId9" Type="http://schemas.openxmlformats.org/officeDocument/2006/relationships/image" Target="../media/image21.png"/><Relationship Id="rId1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7.sv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47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7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7.sv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9.png"/><Relationship Id="rId1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2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12" b="-12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776870" y="6808910"/>
            <a:ext cx="5007071" cy="856765"/>
          </a:xfrm>
          <a:custGeom>
            <a:avLst/>
            <a:gdLst/>
            <a:ahLst/>
            <a:cxnLst/>
            <a:rect l="l" t="t" r="r" b="b"/>
            <a:pathLst>
              <a:path w="5007071" h="856765">
                <a:moveTo>
                  <a:pt x="0" y="0"/>
                </a:moveTo>
                <a:lnTo>
                  <a:pt x="5007071" y="0"/>
                </a:lnTo>
                <a:lnTo>
                  <a:pt x="5007071" y="856765"/>
                </a:lnTo>
                <a:lnTo>
                  <a:pt x="0" y="856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776870" y="7875225"/>
            <a:ext cx="7620000" cy="346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팀명: 피스메이커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76870" y="8427698"/>
            <a:ext cx="7620000" cy="346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팀원: 정상호, 이의석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6870" y="8980170"/>
            <a:ext cx="7620000" cy="346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</a:pPr>
            <a:r>
              <a:rPr lang="en-US" sz="30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멘토:홍대화(SK 쉴더스), 유일해(윈티드랩)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00250" y="3148730"/>
            <a:ext cx="14287500" cy="238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rgbClr val="FF9900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AWS </a:t>
            </a:r>
            <a:r>
              <a:rPr lang="en-US" sz="9999" b="1" dirty="0" err="1">
                <a:solidFill>
                  <a:srgbClr val="FF9900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기반</a:t>
            </a:r>
            <a:r>
              <a:rPr lang="en-US" sz="9999" b="1" dirty="0">
                <a:solidFill>
                  <a:srgbClr val="FF9900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9999" b="1" dirty="0" err="1">
                <a:solidFill>
                  <a:srgbClr val="FF9900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보이스피싱</a:t>
            </a:r>
            <a:endParaRPr lang="en-US" sz="9999" b="1" dirty="0">
              <a:solidFill>
                <a:srgbClr val="FF9900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ctr">
              <a:lnSpc>
                <a:spcPts val="9999"/>
              </a:lnSpc>
            </a:pPr>
            <a:r>
              <a:rPr lang="en-US" sz="9999" b="1" dirty="0" err="1">
                <a:solidFill>
                  <a:srgbClr val="FF9900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탐지·분석</a:t>
            </a:r>
            <a:r>
              <a:rPr lang="en-US" sz="9999" b="1" dirty="0">
                <a:solidFill>
                  <a:srgbClr val="FF9900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9999" b="1" dirty="0" err="1">
                <a:solidFill>
                  <a:srgbClr val="FF9900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시스템</a:t>
            </a:r>
            <a:endParaRPr lang="en-US" sz="9999" b="1" dirty="0">
              <a:solidFill>
                <a:srgbClr val="FF9900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72650" y="3457538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72650" y="3444254"/>
            <a:ext cx="3333750" cy="3384203"/>
            <a:chOff x="0" y="0"/>
            <a:chExt cx="4445000" cy="45122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5000" cy="4512270"/>
            </a:xfrm>
            <a:custGeom>
              <a:avLst/>
              <a:gdLst/>
              <a:ahLst/>
              <a:cxnLst/>
              <a:rect l="l" t="t" r="r" b="b"/>
              <a:pathLst>
                <a:path w="4445000" h="4512270">
                  <a:moveTo>
                    <a:pt x="0" y="0"/>
                  </a:moveTo>
                  <a:lnTo>
                    <a:pt x="4445000" y="0"/>
                  </a:lnTo>
                  <a:lnTo>
                    <a:pt x="4445000" y="4512270"/>
                  </a:lnTo>
                  <a:lnTo>
                    <a:pt x="0" y="4512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445000" cy="4493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기대효과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3581400" y="3457538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581400" y="3444254"/>
            <a:ext cx="3333750" cy="3384203"/>
            <a:chOff x="0" y="0"/>
            <a:chExt cx="4445000" cy="45122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5000" cy="4512270"/>
            </a:xfrm>
            <a:custGeom>
              <a:avLst/>
              <a:gdLst/>
              <a:ahLst/>
              <a:cxnLst/>
              <a:rect l="l" t="t" r="r" b="b"/>
              <a:pathLst>
                <a:path w="4445000" h="4512270">
                  <a:moveTo>
                    <a:pt x="0" y="0"/>
                  </a:moveTo>
                  <a:lnTo>
                    <a:pt x="4445000" y="0"/>
                  </a:lnTo>
                  <a:lnTo>
                    <a:pt x="4445000" y="4512270"/>
                  </a:lnTo>
                  <a:lnTo>
                    <a:pt x="0" y="4512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4445000" cy="4493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목표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</a:t>
            </a:r>
            <a:r>
              <a:rPr lang="en-US" sz="8000" b="1" dirty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목표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 목표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 목표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목표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868751"/>
            <a:ext cx="17145000" cy="6502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5"/>
              </a:lnSpc>
            </a:pP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보이스피싱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대응을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위한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분석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기반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음성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데이터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보안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파이프라인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분석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결과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데이터베이스화로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추세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분석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및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시각화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지원</a:t>
            </a: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음성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→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텍스트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변환으로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검색·분석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가능한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형태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가공</a:t>
            </a: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8"/>
              </a:lnSpc>
            </a:pP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자연어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분석을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통한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위험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키워드와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감정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패턴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탐지</a:t>
            </a: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기대효과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 목표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기대효과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868751"/>
            <a:ext cx="17145000" cy="4578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5"/>
              </a:lnSpc>
            </a:pP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</a:t>
            </a:r>
            <a:r>
              <a:rPr lang="ko-KR" altLang="en-US" sz="4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실시간 위험 키워드 탐지로 보이스피싱 피해 사전 예방 및 차단</a:t>
            </a:r>
            <a:endParaRPr lang="en-US" sz="4499" b="1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ko-KR" altLang="en-US" sz="4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자동 분석을 통한 연간 </a:t>
            </a:r>
            <a:r>
              <a:rPr lang="ko-KR" altLang="en-US" sz="4499" b="1" dirty="0" err="1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수천억원</a:t>
            </a:r>
            <a:r>
              <a:rPr lang="ko-KR" altLang="en-US" sz="4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규모 금융사기 피해액 감소 기여</a:t>
            </a: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8"/>
              </a:lnSpc>
            </a:pP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ko-KR" altLang="en-US" sz="4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데이터 기반 위험 패턴 분석으로 범죄 대응력 강화 및 재발 방지</a:t>
            </a: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72650" y="3457538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72650" y="3444254"/>
            <a:ext cx="3333750" cy="3384203"/>
            <a:chOff x="0" y="0"/>
            <a:chExt cx="4445000" cy="45122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5000" cy="4512270"/>
            </a:xfrm>
            <a:custGeom>
              <a:avLst/>
              <a:gdLst/>
              <a:ahLst/>
              <a:cxnLst/>
              <a:rect l="l" t="t" r="r" b="b"/>
              <a:pathLst>
                <a:path w="4445000" h="4512270">
                  <a:moveTo>
                    <a:pt x="0" y="0"/>
                  </a:moveTo>
                  <a:lnTo>
                    <a:pt x="4445000" y="0"/>
                  </a:lnTo>
                  <a:lnTo>
                    <a:pt x="4445000" y="4512270"/>
                  </a:lnTo>
                  <a:lnTo>
                    <a:pt x="0" y="4512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445000" cy="4493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아키텍처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3581400" y="3457538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3581400" y="3444254"/>
            <a:ext cx="3333750" cy="3384203"/>
            <a:chOff x="0" y="0"/>
            <a:chExt cx="4445000" cy="451227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445000" cy="4512270"/>
            </a:xfrm>
            <a:custGeom>
              <a:avLst/>
              <a:gdLst/>
              <a:ahLst/>
              <a:cxnLst/>
              <a:rect l="l" t="t" r="r" b="b"/>
              <a:pathLst>
                <a:path w="4445000" h="4512270">
                  <a:moveTo>
                    <a:pt x="0" y="0"/>
                  </a:moveTo>
                  <a:lnTo>
                    <a:pt x="4445000" y="0"/>
                  </a:lnTo>
                  <a:lnTo>
                    <a:pt x="4445000" y="4512270"/>
                  </a:lnTo>
                  <a:lnTo>
                    <a:pt x="0" y="4512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19050"/>
              <a:ext cx="4445000" cy="4493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기술 스택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시스템</a:t>
            </a:r>
            <a:r>
              <a:rPr lang="en-US" sz="8000" b="1" dirty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설계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8360" y="2885880"/>
            <a:ext cx="2485728" cy="2485728"/>
          </a:xfrm>
          <a:custGeom>
            <a:avLst/>
            <a:gdLst/>
            <a:ahLst/>
            <a:cxnLst/>
            <a:rect l="l" t="t" r="r" b="b"/>
            <a:pathLst>
              <a:path w="2485728" h="2485728">
                <a:moveTo>
                  <a:pt x="0" y="0"/>
                </a:moveTo>
                <a:lnTo>
                  <a:pt x="2485728" y="0"/>
                </a:lnTo>
                <a:lnTo>
                  <a:pt x="2485728" y="2485728"/>
                </a:lnTo>
                <a:lnTo>
                  <a:pt x="0" y="248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551938" y="2885876"/>
            <a:ext cx="2485728" cy="2485728"/>
          </a:xfrm>
          <a:custGeom>
            <a:avLst/>
            <a:gdLst/>
            <a:ahLst/>
            <a:cxnLst/>
            <a:rect l="l" t="t" r="r" b="b"/>
            <a:pathLst>
              <a:path w="2485728" h="2485728">
                <a:moveTo>
                  <a:pt x="0" y="0"/>
                </a:moveTo>
                <a:lnTo>
                  <a:pt x="2485728" y="0"/>
                </a:lnTo>
                <a:lnTo>
                  <a:pt x="2485728" y="2485728"/>
                </a:lnTo>
                <a:lnTo>
                  <a:pt x="0" y="248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52241" y="2885876"/>
            <a:ext cx="2485728" cy="2485728"/>
          </a:xfrm>
          <a:custGeom>
            <a:avLst/>
            <a:gdLst/>
            <a:ahLst/>
            <a:cxnLst/>
            <a:rect l="l" t="t" r="r" b="b"/>
            <a:pathLst>
              <a:path w="2485728" h="2485728">
                <a:moveTo>
                  <a:pt x="0" y="0"/>
                </a:moveTo>
                <a:lnTo>
                  <a:pt x="2485728" y="0"/>
                </a:lnTo>
                <a:lnTo>
                  <a:pt x="2485728" y="2485728"/>
                </a:lnTo>
                <a:lnTo>
                  <a:pt x="0" y="248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62019" y="2886205"/>
            <a:ext cx="2485728" cy="2485728"/>
          </a:xfrm>
          <a:custGeom>
            <a:avLst/>
            <a:gdLst/>
            <a:ahLst/>
            <a:cxnLst/>
            <a:rect l="l" t="t" r="r" b="b"/>
            <a:pathLst>
              <a:path w="2485728" h="2485728">
                <a:moveTo>
                  <a:pt x="0" y="0"/>
                </a:moveTo>
                <a:lnTo>
                  <a:pt x="2485728" y="0"/>
                </a:lnTo>
                <a:lnTo>
                  <a:pt x="2485728" y="2485728"/>
                </a:lnTo>
                <a:lnTo>
                  <a:pt x="0" y="248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525588" y="3273109"/>
            <a:ext cx="1711261" cy="1711261"/>
            <a:chOff x="0" y="0"/>
            <a:chExt cx="2281681" cy="228168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81682" cy="2281682"/>
            </a:xfrm>
            <a:custGeom>
              <a:avLst/>
              <a:gdLst/>
              <a:ahLst/>
              <a:cxnLst/>
              <a:rect l="l" t="t" r="r" b="b"/>
              <a:pathLst>
                <a:path w="2281682" h="2281682">
                  <a:moveTo>
                    <a:pt x="0" y="0"/>
                  </a:moveTo>
                  <a:lnTo>
                    <a:pt x="2281682" y="0"/>
                  </a:lnTo>
                  <a:lnTo>
                    <a:pt x="2281682" y="2281682"/>
                  </a:lnTo>
                  <a:lnTo>
                    <a:pt x="0" y="2281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5938820" y="3273105"/>
            <a:ext cx="1711928" cy="1711928"/>
            <a:chOff x="0" y="0"/>
            <a:chExt cx="2282571" cy="228257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82571" cy="2282571"/>
            </a:xfrm>
            <a:custGeom>
              <a:avLst/>
              <a:gdLst/>
              <a:ahLst/>
              <a:cxnLst/>
              <a:rect l="l" t="t" r="r" b="b"/>
              <a:pathLst>
                <a:path w="2282571" h="2282571">
                  <a:moveTo>
                    <a:pt x="0" y="0"/>
                  </a:moveTo>
                  <a:lnTo>
                    <a:pt x="2282571" y="0"/>
                  </a:lnTo>
                  <a:lnTo>
                    <a:pt x="2282571" y="2282571"/>
                  </a:lnTo>
                  <a:lnTo>
                    <a:pt x="0" y="2282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0738390" y="3270947"/>
            <a:ext cx="1713453" cy="1713453"/>
            <a:chOff x="0" y="0"/>
            <a:chExt cx="2284604" cy="228460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84603" cy="2284603"/>
            </a:xfrm>
            <a:custGeom>
              <a:avLst/>
              <a:gdLst/>
              <a:ahLst/>
              <a:cxnLst/>
              <a:rect l="l" t="t" r="r" b="b"/>
              <a:pathLst>
                <a:path w="2284603" h="2284603">
                  <a:moveTo>
                    <a:pt x="0" y="0"/>
                  </a:moveTo>
                  <a:lnTo>
                    <a:pt x="2284603" y="0"/>
                  </a:lnTo>
                  <a:lnTo>
                    <a:pt x="2284603" y="2284603"/>
                  </a:lnTo>
                  <a:lnTo>
                    <a:pt x="0" y="228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147633" y="3271276"/>
            <a:ext cx="1713453" cy="1713453"/>
            <a:chOff x="0" y="0"/>
            <a:chExt cx="2284604" cy="228460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84603" cy="2284603"/>
            </a:xfrm>
            <a:custGeom>
              <a:avLst/>
              <a:gdLst/>
              <a:ahLst/>
              <a:cxnLst/>
              <a:rect l="l" t="t" r="r" b="b"/>
              <a:pathLst>
                <a:path w="2284603" h="2284603">
                  <a:moveTo>
                    <a:pt x="0" y="0"/>
                  </a:moveTo>
                  <a:lnTo>
                    <a:pt x="2284603" y="0"/>
                  </a:lnTo>
                  <a:lnTo>
                    <a:pt x="2284603" y="2284603"/>
                  </a:lnTo>
                  <a:lnTo>
                    <a:pt x="0" y="228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1121218" y="5409703"/>
            <a:ext cx="25200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CONNECT</a:t>
            </a:r>
            <a:endParaRPr lang="en-US" sz="2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534784" y="5409703"/>
            <a:ext cx="25200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S3</a:t>
            </a:r>
            <a:endParaRPr lang="en-US" sz="2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352241" y="5409703"/>
            <a:ext cx="25200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LAMBDA</a:t>
            </a:r>
            <a:endParaRPr lang="en-US" sz="2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763249" y="5409703"/>
            <a:ext cx="25200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TRANSCRIBE</a:t>
            </a:r>
            <a:endParaRPr lang="en-US" sz="2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138354" y="6588458"/>
            <a:ext cx="2485728" cy="2485728"/>
          </a:xfrm>
          <a:custGeom>
            <a:avLst/>
            <a:gdLst/>
            <a:ahLst/>
            <a:cxnLst/>
            <a:rect l="l" t="t" r="r" b="b"/>
            <a:pathLst>
              <a:path w="2485728" h="2485728">
                <a:moveTo>
                  <a:pt x="0" y="0"/>
                </a:moveTo>
                <a:lnTo>
                  <a:pt x="2485728" y="0"/>
                </a:lnTo>
                <a:lnTo>
                  <a:pt x="2485728" y="2485728"/>
                </a:lnTo>
                <a:lnTo>
                  <a:pt x="0" y="248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551938" y="6559895"/>
            <a:ext cx="2485728" cy="2485728"/>
          </a:xfrm>
          <a:custGeom>
            <a:avLst/>
            <a:gdLst/>
            <a:ahLst/>
            <a:cxnLst/>
            <a:rect l="l" t="t" r="r" b="b"/>
            <a:pathLst>
              <a:path w="2485728" h="2485728">
                <a:moveTo>
                  <a:pt x="0" y="0"/>
                </a:moveTo>
                <a:lnTo>
                  <a:pt x="2485728" y="0"/>
                </a:lnTo>
                <a:lnTo>
                  <a:pt x="2485728" y="2485728"/>
                </a:lnTo>
                <a:lnTo>
                  <a:pt x="0" y="248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352253" y="6607520"/>
            <a:ext cx="2485728" cy="2485728"/>
          </a:xfrm>
          <a:custGeom>
            <a:avLst/>
            <a:gdLst/>
            <a:ahLst/>
            <a:cxnLst/>
            <a:rect l="l" t="t" r="r" b="b"/>
            <a:pathLst>
              <a:path w="2485728" h="2485728">
                <a:moveTo>
                  <a:pt x="0" y="0"/>
                </a:moveTo>
                <a:lnTo>
                  <a:pt x="2485728" y="0"/>
                </a:lnTo>
                <a:lnTo>
                  <a:pt x="2485728" y="2485728"/>
                </a:lnTo>
                <a:lnTo>
                  <a:pt x="0" y="248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761496" y="6557049"/>
            <a:ext cx="2485728" cy="2485728"/>
          </a:xfrm>
          <a:custGeom>
            <a:avLst/>
            <a:gdLst/>
            <a:ahLst/>
            <a:cxnLst/>
            <a:rect l="l" t="t" r="r" b="b"/>
            <a:pathLst>
              <a:path w="2485728" h="2485728">
                <a:moveTo>
                  <a:pt x="0" y="0"/>
                </a:moveTo>
                <a:lnTo>
                  <a:pt x="2485728" y="0"/>
                </a:lnTo>
                <a:lnTo>
                  <a:pt x="2485728" y="2485728"/>
                </a:lnTo>
                <a:lnTo>
                  <a:pt x="0" y="2485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2" name="Group 22"/>
          <p:cNvGrpSpPr/>
          <p:nvPr/>
        </p:nvGrpSpPr>
        <p:grpSpPr>
          <a:xfrm>
            <a:off x="1522694" y="6972798"/>
            <a:ext cx="1717072" cy="1717072"/>
            <a:chOff x="0" y="0"/>
            <a:chExt cx="2289429" cy="2289429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289429" cy="2289429"/>
            </a:xfrm>
            <a:custGeom>
              <a:avLst/>
              <a:gdLst/>
              <a:ahLst/>
              <a:cxnLst/>
              <a:rect l="l" t="t" r="r" b="b"/>
              <a:pathLst>
                <a:path w="2289429" h="2289429">
                  <a:moveTo>
                    <a:pt x="0" y="0"/>
                  </a:moveTo>
                  <a:lnTo>
                    <a:pt x="2289429" y="0"/>
                  </a:lnTo>
                  <a:lnTo>
                    <a:pt x="2289429" y="2289429"/>
                  </a:lnTo>
                  <a:lnTo>
                    <a:pt x="0" y="228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24" name="Group 24"/>
          <p:cNvGrpSpPr/>
          <p:nvPr/>
        </p:nvGrpSpPr>
        <p:grpSpPr>
          <a:xfrm>
            <a:off x="5939433" y="6944235"/>
            <a:ext cx="1711357" cy="1711357"/>
            <a:chOff x="0" y="0"/>
            <a:chExt cx="2281809" cy="228180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281809" cy="2281809"/>
            </a:xfrm>
            <a:custGeom>
              <a:avLst/>
              <a:gdLst/>
              <a:ahLst/>
              <a:cxnLst/>
              <a:rect l="l" t="t" r="r" b="b"/>
              <a:pathLst>
                <a:path w="2281809" h="2281809">
                  <a:moveTo>
                    <a:pt x="0" y="0"/>
                  </a:moveTo>
                  <a:lnTo>
                    <a:pt x="2281809" y="0"/>
                  </a:lnTo>
                  <a:lnTo>
                    <a:pt x="2281809" y="2281809"/>
                  </a:lnTo>
                  <a:lnTo>
                    <a:pt x="0" y="2281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0735659" y="6984296"/>
            <a:ext cx="1718882" cy="1718882"/>
            <a:chOff x="0" y="0"/>
            <a:chExt cx="2291843" cy="2291843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291842" cy="2291842"/>
            </a:xfrm>
            <a:custGeom>
              <a:avLst/>
              <a:gdLst/>
              <a:ahLst/>
              <a:cxnLst/>
              <a:rect l="l" t="t" r="r" b="b"/>
              <a:pathLst>
                <a:path w="2291842" h="2291842">
                  <a:moveTo>
                    <a:pt x="0" y="0"/>
                  </a:moveTo>
                  <a:lnTo>
                    <a:pt x="2291842" y="0"/>
                  </a:lnTo>
                  <a:lnTo>
                    <a:pt x="2291842" y="2291842"/>
                  </a:lnTo>
                  <a:lnTo>
                    <a:pt x="0" y="2291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5147110" y="6954155"/>
            <a:ext cx="1704403" cy="1704403"/>
            <a:chOff x="0" y="0"/>
            <a:chExt cx="2272537" cy="2272537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272538" cy="2272538"/>
            </a:xfrm>
            <a:custGeom>
              <a:avLst/>
              <a:gdLst/>
              <a:ahLst/>
              <a:cxnLst/>
              <a:rect l="l" t="t" r="r" b="b"/>
              <a:pathLst>
                <a:path w="2272538" h="2272538">
                  <a:moveTo>
                    <a:pt x="0" y="0"/>
                  </a:moveTo>
                  <a:lnTo>
                    <a:pt x="2272538" y="0"/>
                  </a:lnTo>
                  <a:lnTo>
                    <a:pt x="2272538" y="2272538"/>
                  </a:lnTo>
                  <a:lnTo>
                    <a:pt x="0" y="2272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30" name="TextBox 30"/>
          <p:cNvSpPr txBox="1"/>
          <p:nvPr/>
        </p:nvSpPr>
        <p:spPr>
          <a:xfrm>
            <a:off x="1138354" y="9080876"/>
            <a:ext cx="25200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COMPREHEND</a:t>
            </a:r>
            <a:endParaRPr lang="en-US" sz="2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5551938" y="9080876"/>
            <a:ext cx="25200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SNS</a:t>
            </a:r>
            <a:endParaRPr lang="en-US" sz="2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10317969" y="9080876"/>
            <a:ext cx="25200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ATHENA</a:t>
            </a:r>
            <a:endParaRPr lang="en-US" sz="2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4727224" y="9080876"/>
            <a:ext cx="2520000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QUICKSIGHT</a:t>
            </a:r>
            <a:endParaRPr lang="en-US" sz="2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기술 스택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시스템 설계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기술 스택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30" grpId="0"/>
      <p:bldP spid="31" grpId="0"/>
      <p:bldP spid="32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3107900" y="1028700"/>
            <a:ext cx="14287500" cy="2381250"/>
            <a:chOff x="0" y="0"/>
            <a:chExt cx="3762963" cy="6271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62963" cy="627161"/>
            </a:xfrm>
            <a:custGeom>
              <a:avLst/>
              <a:gdLst/>
              <a:ahLst/>
              <a:cxnLst/>
              <a:rect l="l" t="t" r="r" b="b"/>
              <a:pathLst>
                <a:path w="3762963" h="627161">
                  <a:moveTo>
                    <a:pt x="27635" y="0"/>
                  </a:moveTo>
                  <a:lnTo>
                    <a:pt x="3735328" y="0"/>
                  </a:lnTo>
                  <a:cubicBezTo>
                    <a:pt x="3742657" y="0"/>
                    <a:pt x="3749686" y="2912"/>
                    <a:pt x="3754869" y="8094"/>
                  </a:cubicBezTo>
                  <a:cubicBezTo>
                    <a:pt x="3760051" y="13277"/>
                    <a:pt x="3762963" y="20306"/>
                    <a:pt x="3762963" y="27635"/>
                  </a:cubicBezTo>
                  <a:lnTo>
                    <a:pt x="3762963" y="599525"/>
                  </a:lnTo>
                  <a:cubicBezTo>
                    <a:pt x="3762963" y="614788"/>
                    <a:pt x="3750590" y="627161"/>
                    <a:pt x="3735328" y="627161"/>
                  </a:cubicBezTo>
                  <a:lnTo>
                    <a:pt x="27635" y="627161"/>
                  </a:lnTo>
                  <a:cubicBezTo>
                    <a:pt x="20306" y="627161"/>
                    <a:pt x="13277" y="624249"/>
                    <a:pt x="8094" y="619066"/>
                  </a:cubicBezTo>
                  <a:cubicBezTo>
                    <a:pt x="2912" y="613884"/>
                    <a:pt x="0" y="606855"/>
                    <a:pt x="0" y="599525"/>
                  </a:cubicBezTo>
                  <a:lnTo>
                    <a:pt x="0" y="27635"/>
                  </a:lnTo>
                  <a:cubicBezTo>
                    <a:pt x="0" y="12373"/>
                    <a:pt x="12373" y="0"/>
                    <a:pt x="27635" y="0"/>
                  </a:cubicBezTo>
                  <a:close/>
                </a:path>
              </a:pathLst>
            </a:custGeom>
            <a:solidFill>
              <a:srgbClr val="161B2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3762963" cy="71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Contact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Flow로</a:t>
              </a: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통화</a:t>
              </a: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흐름</a:t>
              </a: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자동</a:t>
              </a: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제어</a:t>
              </a:r>
              <a:endParaRPr lang="en-US" sz="3999" b="1" dirty="0">
                <a:solidFill>
                  <a:srgbClr val="F0F6FC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  <a:p>
              <a:pPr algn="l">
                <a:lnSpc>
                  <a:spcPts val="2800"/>
                </a:lnSpc>
              </a:pPr>
              <a:endParaRPr lang="en-US" sz="3999" b="1" dirty="0">
                <a:solidFill>
                  <a:srgbClr val="F0F6FC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통화</a:t>
              </a: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종료와</a:t>
              </a: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동시에</a:t>
              </a: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녹음</a:t>
              </a: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파일</a:t>
              </a: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S3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자동</a:t>
              </a:r>
              <a:r>
                <a:rPr lang="en-US" sz="3999" b="1" dirty="0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3999" b="1" dirty="0" err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전송</a:t>
              </a:r>
              <a:endParaRPr lang="en-US" sz="3999" b="1" dirty="0">
                <a:solidFill>
                  <a:srgbClr val="F0F6FC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07900" y="4287536"/>
            <a:ext cx="14287500" cy="2381250"/>
            <a:chOff x="0" y="0"/>
            <a:chExt cx="3762963" cy="6271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62963" cy="627161"/>
            </a:xfrm>
            <a:custGeom>
              <a:avLst/>
              <a:gdLst/>
              <a:ahLst/>
              <a:cxnLst/>
              <a:rect l="l" t="t" r="r" b="b"/>
              <a:pathLst>
                <a:path w="3762963" h="627161">
                  <a:moveTo>
                    <a:pt x="27635" y="0"/>
                  </a:moveTo>
                  <a:lnTo>
                    <a:pt x="3735328" y="0"/>
                  </a:lnTo>
                  <a:cubicBezTo>
                    <a:pt x="3742657" y="0"/>
                    <a:pt x="3749686" y="2912"/>
                    <a:pt x="3754869" y="8094"/>
                  </a:cubicBezTo>
                  <a:cubicBezTo>
                    <a:pt x="3760051" y="13277"/>
                    <a:pt x="3762963" y="20306"/>
                    <a:pt x="3762963" y="27635"/>
                  </a:cubicBezTo>
                  <a:lnTo>
                    <a:pt x="3762963" y="599525"/>
                  </a:lnTo>
                  <a:cubicBezTo>
                    <a:pt x="3762963" y="614788"/>
                    <a:pt x="3750590" y="627161"/>
                    <a:pt x="3735328" y="627161"/>
                  </a:cubicBezTo>
                  <a:lnTo>
                    <a:pt x="27635" y="627161"/>
                  </a:lnTo>
                  <a:cubicBezTo>
                    <a:pt x="20306" y="627161"/>
                    <a:pt x="13277" y="624249"/>
                    <a:pt x="8094" y="619066"/>
                  </a:cubicBezTo>
                  <a:cubicBezTo>
                    <a:pt x="2912" y="613884"/>
                    <a:pt x="0" y="606855"/>
                    <a:pt x="0" y="599525"/>
                  </a:cubicBezTo>
                  <a:lnTo>
                    <a:pt x="0" y="27635"/>
                  </a:lnTo>
                  <a:cubicBezTo>
                    <a:pt x="0" y="12373"/>
                    <a:pt x="12373" y="0"/>
                    <a:pt x="27635" y="0"/>
                  </a:cubicBezTo>
                  <a:close/>
                </a:path>
              </a:pathLst>
            </a:custGeom>
            <a:solidFill>
              <a:srgbClr val="161B22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85725"/>
              <a:ext cx="3762963" cy="71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통화 녹음과 분석 결과를 안전하게 분리 저장, 버킷별 보안 강화</a:t>
              </a:r>
            </a:p>
            <a:p>
              <a:pPr algn="l">
                <a:lnSpc>
                  <a:spcPts val="2800"/>
                </a:lnSpc>
              </a:pPr>
              <a:endParaRPr lang="en-US" sz="3999" b="1">
                <a:solidFill>
                  <a:srgbClr val="F0F6FC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새 파일 업로드 감지로 후속 Lambda 작업 자동 시작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107900" y="7542514"/>
            <a:ext cx="14287500" cy="2381250"/>
            <a:chOff x="0" y="0"/>
            <a:chExt cx="3762963" cy="6271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62963" cy="627161"/>
            </a:xfrm>
            <a:custGeom>
              <a:avLst/>
              <a:gdLst/>
              <a:ahLst/>
              <a:cxnLst/>
              <a:rect l="l" t="t" r="r" b="b"/>
              <a:pathLst>
                <a:path w="3762963" h="627161">
                  <a:moveTo>
                    <a:pt x="27635" y="0"/>
                  </a:moveTo>
                  <a:lnTo>
                    <a:pt x="3735328" y="0"/>
                  </a:lnTo>
                  <a:cubicBezTo>
                    <a:pt x="3742657" y="0"/>
                    <a:pt x="3749686" y="2912"/>
                    <a:pt x="3754869" y="8094"/>
                  </a:cubicBezTo>
                  <a:cubicBezTo>
                    <a:pt x="3760051" y="13277"/>
                    <a:pt x="3762963" y="20306"/>
                    <a:pt x="3762963" y="27635"/>
                  </a:cubicBezTo>
                  <a:lnTo>
                    <a:pt x="3762963" y="599525"/>
                  </a:lnTo>
                  <a:cubicBezTo>
                    <a:pt x="3762963" y="614788"/>
                    <a:pt x="3750590" y="627161"/>
                    <a:pt x="3735328" y="627161"/>
                  </a:cubicBezTo>
                  <a:lnTo>
                    <a:pt x="27635" y="627161"/>
                  </a:lnTo>
                  <a:cubicBezTo>
                    <a:pt x="20306" y="627161"/>
                    <a:pt x="13277" y="624249"/>
                    <a:pt x="8094" y="619066"/>
                  </a:cubicBezTo>
                  <a:cubicBezTo>
                    <a:pt x="2912" y="613884"/>
                    <a:pt x="0" y="606855"/>
                    <a:pt x="0" y="599525"/>
                  </a:cubicBezTo>
                  <a:lnTo>
                    <a:pt x="0" y="27635"/>
                  </a:lnTo>
                  <a:cubicBezTo>
                    <a:pt x="0" y="12373"/>
                    <a:pt x="12373" y="0"/>
                    <a:pt x="27635" y="0"/>
                  </a:cubicBezTo>
                  <a:close/>
                </a:path>
              </a:pathLst>
            </a:custGeom>
            <a:solidFill>
              <a:srgbClr val="161B2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3762963" cy="71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파일 업로드 감지해 즉시 처리 시작, 서버리스 확장 가능한 분석</a:t>
              </a:r>
            </a:p>
            <a:p>
              <a:pPr algn="l">
                <a:lnSpc>
                  <a:spcPts val="2800"/>
                </a:lnSpc>
              </a:pPr>
              <a:endParaRPr lang="en-US" sz="3999" b="1">
                <a:solidFill>
                  <a:srgbClr val="F0F6FC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비용 최적화된 이벤트 기반 실행</a:t>
              </a:r>
            </a:p>
          </p:txBody>
        </p:sp>
      </p:grpSp>
      <p:grpSp>
        <p:nvGrpSpPr>
          <p:cNvPr id="24" name="Group 6"/>
          <p:cNvGrpSpPr/>
          <p:nvPr/>
        </p:nvGrpSpPr>
        <p:grpSpPr>
          <a:xfrm>
            <a:off x="990600" y="1200950"/>
            <a:ext cx="1711261" cy="1711261"/>
            <a:chOff x="0" y="0"/>
            <a:chExt cx="2281681" cy="2281681"/>
          </a:xfrm>
        </p:grpSpPr>
        <p:sp>
          <p:nvSpPr>
            <p:cNvPr id="25" name="Freeform 7"/>
            <p:cNvSpPr/>
            <p:nvPr/>
          </p:nvSpPr>
          <p:spPr>
            <a:xfrm>
              <a:off x="0" y="0"/>
              <a:ext cx="2281682" cy="2281682"/>
            </a:xfrm>
            <a:custGeom>
              <a:avLst/>
              <a:gdLst/>
              <a:ahLst/>
              <a:cxnLst/>
              <a:rect l="l" t="t" r="r" b="b"/>
              <a:pathLst>
                <a:path w="2281682" h="2281682">
                  <a:moveTo>
                    <a:pt x="0" y="0"/>
                  </a:moveTo>
                  <a:lnTo>
                    <a:pt x="2281682" y="0"/>
                  </a:lnTo>
                  <a:lnTo>
                    <a:pt x="2281682" y="2281682"/>
                  </a:lnTo>
                  <a:lnTo>
                    <a:pt x="0" y="22816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26" name="TextBox 17"/>
          <p:cNvSpPr txBox="1"/>
          <p:nvPr/>
        </p:nvSpPr>
        <p:spPr>
          <a:xfrm>
            <a:off x="753461" y="3088683"/>
            <a:ext cx="216715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5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CONNECT</a:t>
            </a:r>
            <a:endParaRPr lang="en-US" sz="25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27" name="TextBox 18"/>
          <p:cNvSpPr txBox="1"/>
          <p:nvPr/>
        </p:nvSpPr>
        <p:spPr>
          <a:xfrm>
            <a:off x="753460" y="6348185"/>
            <a:ext cx="216715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2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S3</a:t>
            </a:r>
          </a:p>
        </p:txBody>
      </p:sp>
      <p:sp>
        <p:nvSpPr>
          <p:cNvPr id="28" name="TextBox 19"/>
          <p:cNvSpPr txBox="1"/>
          <p:nvPr/>
        </p:nvSpPr>
        <p:spPr>
          <a:xfrm>
            <a:off x="800419" y="9607687"/>
            <a:ext cx="216715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LAMBDA</a:t>
            </a:r>
            <a:endParaRPr lang="en-US" sz="2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grpSp>
        <p:nvGrpSpPr>
          <p:cNvPr id="29" name="Group 8"/>
          <p:cNvGrpSpPr/>
          <p:nvPr/>
        </p:nvGrpSpPr>
        <p:grpSpPr>
          <a:xfrm>
            <a:off x="981074" y="4459453"/>
            <a:ext cx="1711928" cy="1711928"/>
            <a:chOff x="0" y="0"/>
            <a:chExt cx="2282571" cy="2282571"/>
          </a:xfrm>
        </p:grpSpPr>
        <p:sp>
          <p:nvSpPr>
            <p:cNvPr id="30" name="Freeform 9"/>
            <p:cNvSpPr/>
            <p:nvPr/>
          </p:nvSpPr>
          <p:spPr>
            <a:xfrm>
              <a:off x="0" y="0"/>
              <a:ext cx="2282571" cy="2282571"/>
            </a:xfrm>
            <a:custGeom>
              <a:avLst/>
              <a:gdLst/>
              <a:ahLst/>
              <a:cxnLst/>
              <a:rect l="l" t="t" r="r" b="b"/>
              <a:pathLst>
                <a:path w="2282571" h="2282571">
                  <a:moveTo>
                    <a:pt x="0" y="0"/>
                  </a:moveTo>
                  <a:lnTo>
                    <a:pt x="2282571" y="0"/>
                  </a:lnTo>
                  <a:lnTo>
                    <a:pt x="2282571" y="2282571"/>
                  </a:lnTo>
                  <a:lnTo>
                    <a:pt x="0" y="22825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31" name="Group 10"/>
          <p:cNvGrpSpPr/>
          <p:nvPr/>
        </p:nvGrpSpPr>
        <p:grpSpPr>
          <a:xfrm>
            <a:off x="979549" y="7713668"/>
            <a:ext cx="1713453" cy="1713453"/>
            <a:chOff x="0" y="0"/>
            <a:chExt cx="2284604" cy="2284604"/>
          </a:xfrm>
        </p:grpSpPr>
        <p:sp>
          <p:nvSpPr>
            <p:cNvPr id="32" name="Freeform 11"/>
            <p:cNvSpPr/>
            <p:nvPr/>
          </p:nvSpPr>
          <p:spPr>
            <a:xfrm>
              <a:off x="0" y="0"/>
              <a:ext cx="2284603" cy="2284603"/>
            </a:xfrm>
            <a:custGeom>
              <a:avLst/>
              <a:gdLst/>
              <a:ahLst/>
              <a:cxnLst/>
              <a:rect l="l" t="t" r="r" b="b"/>
              <a:pathLst>
                <a:path w="2284603" h="2284603">
                  <a:moveTo>
                    <a:pt x="0" y="0"/>
                  </a:moveTo>
                  <a:lnTo>
                    <a:pt x="2284603" y="0"/>
                  </a:lnTo>
                  <a:lnTo>
                    <a:pt x="2284603" y="2284603"/>
                  </a:lnTo>
                  <a:lnTo>
                    <a:pt x="0" y="228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07900" y="1028700"/>
            <a:ext cx="14287500" cy="2381250"/>
            <a:chOff x="0" y="0"/>
            <a:chExt cx="3762963" cy="627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963" cy="627161"/>
            </a:xfrm>
            <a:custGeom>
              <a:avLst/>
              <a:gdLst/>
              <a:ahLst/>
              <a:cxnLst/>
              <a:rect l="l" t="t" r="r" b="b"/>
              <a:pathLst>
                <a:path w="3762963" h="627161">
                  <a:moveTo>
                    <a:pt x="27635" y="0"/>
                  </a:moveTo>
                  <a:lnTo>
                    <a:pt x="3735328" y="0"/>
                  </a:lnTo>
                  <a:cubicBezTo>
                    <a:pt x="3742657" y="0"/>
                    <a:pt x="3749686" y="2912"/>
                    <a:pt x="3754869" y="8094"/>
                  </a:cubicBezTo>
                  <a:cubicBezTo>
                    <a:pt x="3760051" y="13277"/>
                    <a:pt x="3762963" y="20306"/>
                    <a:pt x="3762963" y="27635"/>
                  </a:cubicBezTo>
                  <a:lnTo>
                    <a:pt x="3762963" y="599525"/>
                  </a:lnTo>
                  <a:cubicBezTo>
                    <a:pt x="3762963" y="614788"/>
                    <a:pt x="3750590" y="627161"/>
                    <a:pt x="3735328" y="627161"/>
                  </a:cubicBezTo>
                  <a:lnTo>
                    <a:pt x="27635" y="627161"/>
                  </a:lnTo>
                  <a:cubicBezTo>
                    <a:pt x="20306" y="627161"/>
                    <a:pt x="13277" y="624249"/>
                    <a:pt x="8094" y="619066"/>
                  </a:cubicBezTo>
                  <a:cubicBezTo>
                    <a:pt x="2912" y="613884"/>
                    <a:pt x="0" y="606855"/>
                    <a:pt x="0" y="599525"/>
                  </a:cubicBezTo>
                  <a:lnTo>
                    <a:pt x="0" y="27635"/>
                  </a:lnTo>
                  <a:cubicBezTo>
                    <a:pt x="0" y="12373"/>
                    <a:pt x="12373" y="0"/>
                    <a:pt x="27635" y="0"/>
                  </a:cubicBezTo>
                  <a:close/>
                </a:path>
              </a:pathLst>
            </a:custGeom>
            <a:solidFill>
              <a:srgbClr val="161B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762963" cy="71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통화 참여자 구분 및 위험 발언 시간 기록</a:t>
              </a:r>
            </a:p>
            <a:p>
              <a:pPr algn="l">
                <a:lnSpc>
                  <a:spcPts val="2800"/>
                </a:lnSpc>
              </a:pPr>
              <a:endParaRPr lang="en-US" sz="3999" b="1">
                <a:solidFill>
                  <a:srgbClr val="F0F6FC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배치 처리로 높은 정확도의 텍스트 변환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07900" y="4287536"/>
            <a:ext cx="14287500" cy="2381250"/>
            <a:chOff x="0" y="0"/>
            <a:chExt cx="3762963" cy="6271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62963" cy="627161"/>
            </a:xfrm>
            <a:custGeom>
              <a:avLst/>
              <a:gdLst/>
              <a:ahLst/>
              <a:cxnLst/>
              <a:rect l="l" t="t" r="r" b="b"/>
              <a:pathLst>
                <a:path w="3762963" h="627161">
                  <a:moveTo>
                    <a:pt x="27635" y="0"/>
                  </a:moveTo>
                  <a:lnTo>
                    <a:pt x="3735328" y="0"/>
                  </a:lnTo>
                  <a:cubicBezTo>
                    <a:pt x="3742657" y="0"/>
                    <a:pt x="3749686" y="2912"/>
                    <a:pt x="3754869" y="8094"/>
                  </a:cubicBezTo>
                  <a:cubicBezTo>
                    <a:pt x="3760051" y="13277"/>
                    <a:pt x="3762963" y="20306"/>
                    <a:pt x="3762963" y="27635"/>
                  </a:cubicBezTo>
                  <a:lnTo>
                    <a:pt x="3762963" y="599525"/>
                  </a:lnTo>
                  <a:cubicBezTo>
                    <a:pt x="3762963" y="614788"/>
                    <a:pt x="3750590" y="627161"/>
                    <a:pt x="3735328" y="627161"/>
                  </a:cubicBezTo>
                  <a:lnTo>
                    <a:pt x="27635" y="627161"/>
                  </a:lnTo>
                  <a:cubicBezTo>
                    <a:pt x="20306" y="627161"/>
                    <a:pt x="13277" y="624249"/>
                    <a:pt x="8094" y="619066"/>
                  </a:cubicBezTo>
                  <a:cubicBezTo>
                    <a:pt x="2912" y="613884"/>
                    <a:pt x="0" y="606855"/>
                    <a:pt x="0" y="599525"/>
                  </a:cubicBezTo>
                  <a:lnTo>
                    <a:pt x="0" y="27635"/>
                  </a:lnTo>
                  <a:cubicBezTo>
                    <a:pt x="0" y="12373"/>
                    <a:pt x="12373" y="0"/>
                    <a:pt x="27635" y="0"/>
                  </a:cubicBezTo>
                  <a:close/>
                </a:path>
              </a:pathLst>
            </a:custGeom>
            <a:solidFill>
              <a:srgbClr val="161B2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762963" cy="71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"계좌이체", "보증금" 등 위험 단어 자동 탐지 및 감정 분석</a:t>
              </a:r>
            </a:p>
            <a:p>
              <a:pPr algn="l">
                <a:lnSpc>
                  <a:spcPts val="2800"/>
                </a:lnSpc>
              </a:pPr>
              <a:endParaRPr lang="en-US" sz="3999" b="1">
                <a:solidFill>
                  <a:srgbClr val="F0F6FC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전화번호, 계좌번호 등 민감정보 자동 마스킹</a:t>
              </a:r>
            </a:p>
          </p:txBody>
        </p:sp>
      </p:grpSp>
      <p:sp>
        <p:nvSpPr>
          <p:cNvPr id="20" name="TextBox 17"/>
          <p:cNvSpPr txBox="1"/>
          <p:nvPr/>
        </p:nvSpPr>
        <p:spPr>
          <a:xfrm>
            <a:off x="753461" y="3088683"/>
            <a:ext cx="216715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TRANSCRIBE</a:t>
            </a:r>
          </a:p>
        </p:txBody>
      </p:sp>
      <p:sp>
        <p:nvSpPr>
          <p:cNvPr id="21" name="TextBox 18"/>
          <p:cNvSpPr txBox="1"/>
          <p:nvPr/>
        </p:nvSpPr>
        <p:spPr>
          <a:xfrm>
            <a:off x="656559" y="6348185"/>
            <a:ext cx="231101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COMPREHEND</a:t>
            </a:r>
          </a:p>
        </p:txBody>
      </p:sp>
      <p:grpSp>
        <p:nvGrpSpPr>
          <p:cNvPr id="25" name="Group 22"/>
          <p:cNvGrpSpPr/>
          <p:nvPr/>
        </p:nvGrpSpPr>
        <p:grpSpPr>
          <a:xfrm>
            <a:off x="1025461" y="4456881"/>
            <a:ext cx="1717072" cy="1717072"/>
            <a:chOff x="0" y="0"/>
            <a:chExt cx="2289429" cy="2289429"/>
          </a:xfrm>
        </p:grpSpPr>
        <p:sp>
          <p:nvSpPr>
            <p:cNvPr id="26" name="Freeform 23"/>
            <p:cNvSpPr/>
            <p:nvPr/>
          </p:nvSpPr>
          <p:spPr>
            <a:xfrm>
              <a:off x="0" y="0"/>
              <a:ext cx="2289429" cy="2289429"/>
            </a:xfrm>
            <a:custGeom>
              <a:avLst/>
              <a:gdLst/>
              <a:ahLst/>
              <a:cxnLst/>
              <a:rect l="l" t="t" r="r" b="b"/>
              <a:pathLst>
                <a:path w="2289429" h="2289429">
                  <a:moveTo>
                    <a:pt x="0" y="0"/>
                  </a:moveTo>
                  <a:lnTo>
                    <a:pt x="2289429" y="0"/>
                  </a:lnTo>
                  <a:lnTo>
                    <a:pt x="2289429" y="2289429"/>
                  </a:lnTo>
                  <a:lnTo>
                    <a:pt x="0" y="22894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27" name="Group 12"/>
          <p:cNvGrpSpPr/>
          <p:nvPr/>
        </p:nvGrpSpPr>
        <p:grpSpPr>
          <a:xfrm>
            <a:off x="980311" y="1166211"/>
            <a:ext cx="1713453" cy="1713453"/>
            <a:chOff x="0" y="0"/>
            <a:chExt cx="2284604" cy="2284604"/>
          </a:xfrm>
        </p:grpSpPr>
        <p:sp>
          <p:nvSpPr>
            <p:cNvPr id="28" name="Freeform 13"/>
            <p:cNvSpPr/>
            <p:nvPr/>
          </p:nvSpPr>
          <p:spPr>
            <a:xfrm>
              <a:off x="0" y="0"/>
              <a:ext cx="2284603" cy="2284603"/>
            </a:xfrm>
            <a:custGeom>
              <a:avLst/>
              <a:gdLst/>
              <a:ahLst/>
              <a:cxnLst/>
              <a:rect l="l" t="t" r="r" b="b"/>
              <a:pathLst>
                <a:path w="2284603" h="2284603">
                  <a:moveTo>
                    <a:pt x="0" y="0"/>
                  </a:moveTo>
                  <a:lnTo>
                    <a:pt x="2284603" y="0"/>
                  </a:lnTo>
                  <a:lnTo>
                    <a:pt x="2284603" y="2284603"/>
                  </a:lnTo>
                  <a:lnTo>
                    <a:pt x="0" y="2284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07900" y="1028700"/>
            <a:ext cx="14287500" cy="2381250"/>
            <a:chOff x="0" y="0"/>
            <a:chExt cx="3762963" cy="6271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963" cy="627161"/>
            </a:xfrm>
            <a:custGeom>
              <a:avLst/>
              <a:gdLst/>
              <a:ahLst/>
              <a:cxnLst/>
              <a:rect l="l" t="t" r="r" b="b"/>
              <a:pathLst>
                <a:path w="3762963" h="627161">
                  <a:moveTo>
                    <a:pt x="27635" y="0"/>
                  </a:moveTo>
                  <a:lnTo>
                    <a:pt x="3735328" y="0"/>
                  </a:lnTo>
                  <a:cubicBezTo>
                    <a:pt x="3742657" y="0"/>
                    <a:pt x="3749686" y="2912"/>
                    <a:pt x="3754869" y="8094"/>
                  </a:cubicBezTo>
                  <a:cubicBezTo>
                    <a:pt x="3760051" y="13277"/>
                    <a:pt x="3762963" y="20306"/>
                    <a:pt x="3762963" y="27635"/>
                  </a:cubicBezTo>
                  <a:lnTo>
                    <a:pt x="3762963" y="599525"/>
                  </a:lnTo>
                  <a:cubicBezTo>
                    <a:pt x="3762963" y="614788"/>
                    <a:pt x="3750590" y="627161"/>
                    <a:pt x="3735328" y="627161"/>
                  </a:cubicBezTo>
                  <a:lnTo>
                    <a:pt x="27635" y="627161"/>
                  </a:lnTo>
                  <a:cubicBezTo>
                    <a:pt x="20306" y="627161"/>
                    <a:pt x="13277" y="624249"/>
                    <a:pt x="8094" y="619066"/>
                  </a:cubicBezTo>
                  <a:cubicBezTo>
                    <a:pt x="2912" y="613884"/>
                    <a:pt x="0" y="606855"/>
                    <a:pt x="0" y="599525"/>
                  </a:cubicBezTo>
                  <a:lnTo>
                    <a:pt x="0" y="27635"/>
                  </a:lnTo>
                  <a:cubicBezTo>
                    <a:pt x="0" y="12373"/>
                    <a:pt x="12373" y="0"/>
                    <a:pt x="27635" y="0"/>
                  </a:cubicBezTo>
                  <a:close/>
                </a:path>
              </a:pathLst>
            </a:custGeom>
            <a:solidFill>
              <a:srgbClr val="161B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3762963" cy="71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위험 통화 발견 즉시 관리자에게 다중 채널 알림</a:t>
              </a:r>
            </a:p>
            <a:p>
              <a:pPr algn="l">
                <a:lnSpc>
                  <a:spcPts val="2800"/>
                </a:lnSpc>
              </a:pPr>
              <a:endParaRPr lang="en-US" sz="3999" b="1">
                <a:solidFill>
                  <a:srgbClr val="F0F6FC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위험도에 따른 알림 우선순위 차등 적용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07900" y="4287536"/>
            <a:ext cx="14287500" cy="2381250"/>
            <a:chOff x="0" y="0"/>
            <a:chExt cx="3762963" cy="6271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62963" cy="627161"/>
            </a:xfrm>
            <a:custGeom>
              <a:avLst/>
              <a:gdLst/>
              <a:ahLst/>
              <a:cxnLst/>
              <a:rect l="l" t="t" r="r" b="b"/>
              <a:pathLst>
                <a:path w="3762963" h="627161">
                  <a:moveTo>
                    <a:pt x="27635" y="0"/>
                  </a:moveTo>
                  <a:lnTo>
                    <a:pt x="3735328" y="0"/>
                  </a:lnTo>
                  <a:cubicBezTo>
                    <a:pt x="3742657" y="0"/>
                    <a:pt x="3749686" y="2912"/>
                    <a:pt x="3754869" y="8094"/>
                  </a:cubicBezTo>
                  <a:cubicBezTo>
                    <a:pt x="3760051" y="13277"/>
                    <a:pt x="3762963" y="20306"/>
                    <a:pt x="3762963" y="27635"/>
                  </a:cubicBezTo>
                  <a:lnTo>
                    <a:pt x="3762963" y="599525"/>
                  </a:lnTo>
                  <a:cubicBezTo>
                    <a:pt x="3762963" y="614788"/>
                    <a:pt x="3750590" y="627161"/>
                    <a:pt x="3735328" y="627161"/>
                  </a:cubicBezTo>
                  <a:lnTo>
                    <a:pt x="27635" y="627161"/>
                  </a:lnTo>
                  <a:cubicBezTo>
                    <a:pt x="20306" y="627161"/>
                    <a:pt x="13277" y="624249"/>
                    <a:pt x="8094" y="619066"/>
                  </a:cubicBezTo>
                  <a:cubicBezTo>
                    <a:pt x="2912" y="613884"/>
                    <a:pt x="0" y="606855"/>
                    <a:pt x="0" y="599525"/>
                  </a:cubicBezTo>
                  <a:lnTo>
                    <a:pt x="0" y="27635"/>
                  </a:lnTo>
                  <a:cubicBezTo>
                    <a:pt x="0" y="12373"/>
                    <a:pt x="12373" y="0"/>
                    <a:pt x="27635" y="0"/>
                  </a:cubicBezTo>
                  <a:close/>
                </a:path>
              </a:pathLst>
            </a:custGeom>
            <a:solidFill>
              <a:srgbClr val="161B2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3762963" cy="71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수천 건의 통화 데이터를 SQL로 효율적 검색 및 분석</a:t>
              </a:r>
            </a:p>
            <a:p>
              <a:pPr algn="l">
                <a:lnSpc>
                  <a:spcPts val="2800"/>
                </a:lnSpc>
              </a:pPr>
              <a:endParaRPr lang="en-US" sz="3999" b="1">
                <a:solidFill>
                  <a:srgbClr val="F0F6FC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월별, 시간대별 보이스피싱 발생 패턴 추출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107900" y="7542514"/>
            <a:ext cx="14287500" cy="2381250"/>
            <a:chOff x="0" y="0"/>
            <a:chExt cx="3762963" cy="6271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62963" cy="627161"/>
            </a:xfrm>
            <a:custGeom>
              <a:avLst/>
              <a:gdLst/>
              <a:ahLst/>
              <a:cxnLst/>
              <a:rect l="l" t="t" r="r" b="b"/>
              <a:pathLst>
                <a:path w="3762963" h="627161">
                  <a:moveTo>
                    <a:pt x="27635" y="0"/>
                  </a:moveTo>
                  <a:lnTo>
                    <a:pt x="3735328" y="0"/>
                  </a:lnTo>
                  <a:cubicBezTo>
                    <a:pt x="3742657" y="0"/>
                    <a:pt x="3749686" y="2912"/>
                    <a:pt x="3754869" y="8094"/>
                  </a:cubicBezTo>
                  <a:cubicBezTo>
                    <a:pt x="3760051" y="13277"/>
                    <a:pt x="3762963" y="20306"/>
                    <a:pt x="3762963" y="27635"/>
                  </a:cubicBezTo>
                  <a:lnTo>
                    <a:pt x="3762963" y="599525"/>
                  </a:lnTo>
                  <a:cubicBezTo>
                    <a:pt x="3762963" y="614788"/>
                    <a:pt x="3750590" y="627161"/>
                    <a:pt x="3735328" y="627161"/>
                  </a:cubicBezTo>
                  <a:lnTo>
                    <a:pt x="27635" y="627161"/>
                  </a:lnTo>
                  <a:cubicBezTo>
                    <a:pt x="20306" y="627161"/>
                    <a:pt x="13277" y="624249"/>
                    <a:pt x="8094" y="619066"/>
                  </a:cubicBezTo>
                  <a:cubicBezTo>
                    <a:pt x="2912" y="613884"/>
                    <a:pt x="0" y="606855"/>
                    <a:pt x="0" y="599525"/>
                  </a:cubicBezTo>
                  <a:lnTo>
                    <a:pt x="0" y="27635"/>
                  </a:lnTo>
                  <a:cubicBezTo>
                    <a:pt x="0" y="12373"/>
                    <a:pt x="12373" y="0"/>
                    <a:pt x="27635" y="0"/>
                  </a:cubicBezTo>
                  <a:close/>
                </a:path>
              </a:pathLst>
            </a:custGeom>
            <a:solidFill>
              <a:srgbClr val="161B22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85725"/>
              <a:ext cx="3762963" cy="7128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5599"/>
                </a:lnSpc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관리자용 실시간 모니터링 대시보드 구성</a:t>
              </a:r>
            </a:p>
            <a:p>
              <a:pPr algn="l">
                <a:lnSpc>
                  <a:spcPts val="2800"/>
                </a:lnSpc>
              </a:pPr>
              <a:endParaRPr lang="en-US" sz="3999" b="1">
                <a:solidFill>
                  <a:srgbClr val="F0F6FC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  <a:p>
              <a:pPr algn="l">
                <a:lnSpc>
                  <a:spcPts val="5599"/>
                </a:lnSpc>
                <a:spcBef>
                  <a:spcPct val="0"/>
                </a:spcBef>
              </a:pPr>
              <a:r>
                <a:rPr lang="en-US" sz="3999" b="1">
                  <a:solidFill>
                    <a:srgbClr val="F0F6FC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· 실시간 데이터 업데이트 자동 반영으로 차트 시각화</a:t>
              </a:r>
            </a:p>
          </p:txBody>
        </p:sp>
      </p:grpSp>
      <p:sp>
        <p:nvSpPr>
          <p:cNvPr id="26" name="TextBox 17"/>
          <p:cNvSpPr txBox="1"/>
          <p:nvPr/>
        </p:nvSpPr>
        <p:spPr>
          <a:xfrm>
            <a:off x="753461" y="3088683"/>
            <a:ext cx="216715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SNS</a:t>
            </a:r>
          </a:p>
        </p:txBody>
      </p:sp>
      <p:sp>
        <p:nvSpPr>
          <p:cNvPr id="27" name="TextBox 18"/>
          <p:cNvSpPr txBox="1"/>
          <p:nvPr/>
        </p:nvSpPr>
        <p:spPr>
          <a:xfrm>
            <a:off x="753460" y="6348185"/>
            <a:ext cx="216715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altLang="ko-KR" sz="2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ATHENA</a:t>
            </a:r>
          </a:p>
        </p:txBody>
      </p:sp>
      <p:sp>
        <p:nvSpPr>
          <p:cNvPr id="28" name="TextBox 19"/>
          <p:cNvSpPr txBox="1"/>
          <p:nvPr/>
        </p:nvSpPr>
        <p:spPr>
          <a:xfrm>
            <a:off x="800419" y="9607687"/>
            <a:ext cx="2167157" cy="320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QUICKSIGHT</a:t>
            </a:r>
            <a:endParaRPr lang="en-US" altLang="ko-KR" sz="2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grpSp>
        <p:nvGrpSpPr>
          <p:cNvPr id="29" name="Group 26"/>
          <p:cNvGrpSpPr/>
          <p:nvPr/>
        </p:nvGrpSpPr>
        <p:grpSpPr>
          <a:xfrm>
            <a:off x="1024556" y="4455976"/>
            <a:ext cx="1718882" cy="1718882"/>
            <a:chOff x="0" y="0"/>
            <a:chExt cx="2291843" cy="2291843"/>
          </a:xfrm>
        </p:grpSpPr>
        <p:sp>
          <p:nvSpPr>
            <p:cNvPr id="30" name="Freeform 27"/>
            <p:cNvSpPr/>
            <p:nvPr/>
          </p:nvSpPr>
          <p:spPr>
            <a:xfrm>
              <a:off x="0" y="0"/>
              <a:ext cx="2291842" cy="2291842"/>
            </a:xfrm>
            <a:custGeom>
              <a:avLst/>
              <a:gdLst/>
              <a:ahLst/>
              <a:cxnLst/>
              <a:rect l="l" t="t" r="r" b="b"/>
              <a:pathLst>
                <a:path w="2291842" h="2291842">
                  <a:moveTo>
                    <a:pt x="0" y="0"/>
                  </a:moveTo>
                  <a:lnTo>
                    <a:pt x="2291842" y="0"/>
                  </a:lnTo>
                  <a:lnTo>
                    <a:pt x="2291842" y="2291842"/>
                  </a:lnTo>
                  <a:lnTo>
                    <a:pt x="0" y="2291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31" name="Group 28"/>
          <p:cNvGrpSpPr/>
          <p:nvPr/>
        </p:nvGrpSpPr>
        <p:grpSpPr>
          <a:xfrm>
            <a:off x="984836" y="7718193"/>
            <a:ext cx="1704403" cy="1704403"/>
            <a:chOff x="0" y="0"/>
            <a:chExt cx="2272537" cy="2272537"/>
          </a:xfrm>
        </p:grpSpPr>
        <p:sp>
          <p:nvSpPr>
            <p:cNvPr id="32" name="Freeform 29"/>
            <p:cNvSpPr/>
            <p:nvPr/>
          </p:nvSpPr>
          <p:spPr>
            <a:xfrm>
              <a:off x="0" y="0"/>
              <a:ext cx="2272538" cy="2272538"/>
            </a:xfrm>
            <a:custGeom>
              <a:avLst/>
              <a:gdLst/>
              <a:ahLst/>
              <a:cxnLst/>
              <a:rect l="l" t="t" r="r" b="b"/>
              <a:pathLst>
                <a:path w="2272538" h="2272538">
                  <a:moveTo>
                    <a:pt x="0" y="0"/>
                  </a:moveTo>
                  <a:lnTo>
                    <a:pt x="2272538" y="0"/>
                  </a:lnTo>
                  <a:lnTo>
                    <a:pt x="2272538" y="2272538"/>
                  </a:lnTo>
                  <a:lnTo>
                    <a:pt x="0" y="2272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grpSp>
        <p:nvGrpSpPr>
          <p:cNvPr id="33" name="Group 24"/>
          <p:cNvGrpSpPr/>
          <p:nvPr/>
        </p:nvGrpSpPr>
        <p:grpSpPr>
          <a:xfrm>
            <a:off x="1024556" y="1181011"/>
            <a:ext cx="1711357" cy="1711357"/>
            <a:chOff x="0" y="0"/>
            <a:chExt cx="2281809" cy="2281809"/>
          </a:xfrm>
        </p:grpSpPr>
        <p:sp>
          <p:nvSpPr>
            <p:cNvPr id="34" name="Freeform 25"/>
            <p:cNvSpPr/>
            <p:nvPr/>
          </p:nvSpPr>
          <p:spPr>
            <a:xfrm>
              <a:off x="0" y="0"/>
              <a:ext cx="2281809" cy="2281809"/>
            </a:xfrm>
            <a:custGeom>
              <a:avLst/>
              <a:gdLst/>
              <a:ahLst/>
              <a:cxnLst/>
              <a:rect l="l" t="t" r="r" b="b"/>
              <a:pathLst>
                <a:path w="2281809" h="2281809">
                  <a:moveTo>
                    <a:pt x="0" y="0"/>
                  </a:moveTo>
                  <a:lnTo>
                    <a:pt x="2281809" y="0"/>
                  </a:lnTo>
                  <a:lnTo>
                    <a:pt x="2281809" y="2281809"/>
                  </a:lnTo>
                  <a:lnTo>
                    <a:pt x="0" y="22818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6825" y="5181055"/>
            <a:ext cx="1428750" cy="1537246"/>
          </a:xfrm>
          <a:custGeom>
            <a:avLst/>
            <a:gdLst/>
            <a:ahLst/>
            <a:cxnLst/>
            <a:rect l="l" t="t" r="r" b="b"/>
            <a:pathLst>
              <a:path w="1428750" h="1537246">
                <a:moveTo>
                  <a:pt x="0" y="0"/>
                </a:moveTo>
                <a:lnTo>
                  <a:pt x="1428750" y="0"/>
                </a:lnTo>
                <a:lnTo>
                  <a:pt x="1428750" y="1537246"/>
                </a:lnTo>
                <a:lnTo>
                  <a:pt x="0" y="15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88" b="-18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385887" y="5404266"/>
            <a:ext cx="1190625" cy="1190625"/>
            <a:chOff x="0" y="0"/>
            <a:chExt cx="1587500" cy="15875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87500" cy="1587500"/>
            </a:xfrm>
            <a:custGeom>
              <a:avLst/>
              <a:gdLst/>
              <a:ahLst/>
              <a:cxnLst/>
              <a:rect l="l" t="t" r="r" b="b"/>
              <a:pathLst>
                <a:path w="1587500" h="1587500">
                  <a:moveTo>
                    <a:pt x="0" y="0"/>
                  </a:moveTo>
                  <a:lnTo>
                    <a:pt x="1587500" y="0"/>
                  </a:lnTo>
                  <a:lnTo>
                    <a:pt x="1587500" y="1587500"/>
                  </a:lnTo>
                  <a:lnTo>
                    <a:pt x="0" y="158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4124325" y="5181055"/>
            <a:ext cx="1428750" cy="1537246"/>
          </a:xfrm>
          <a:custGeom>
            <a:avLst/>
            <a:gdLst/>
            <a:ahLst/>
            <a:cxnLst/>
            <a:rect l="l" t="t" r="r" b="b"/>
            <a:pathLst>
              <a:path w="1428750" h="1537246">
                <a:moveTo>
                  <a:pt x="0" y="0"/>
                </a:moveTo>
                <a:lnTo>
                  <a:pt x="1428750" y="0"/>
                </a:lnTo>
                <a:lnTo>
                  <a:pt x="1428750" y="1537246"/>
                </a:lnTo>
                <a:lnTo>
                  <a:pt x="0" y="15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88" b="-18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981825" y="5181055"/>
            <a:ext cx="1428750" cy="1537246"/>
          </a:xfrm>
          <a:custGeom>
            <a:avLst/>
            <a:gdLst/>
            <a:ahLst/>
            <a:cxnLst/>
            <a:rect l="l" t="t" r="r" b="b"/>
            <a:pathLst>
              <a:path w="1428750" h="1537246">
                <a:moveTo>
                  <a:pt x="0" y="0"/>
                </a:moveTo>
                <a:lnTo>
                  <a:pt x="1428750" y="0"/>
                </a:lnTo>
                <a:lnTo>
                  <a:pt x="1428750" y="1537246"/>
                </a:lnTo>
                <a:lnTo>
                  <a:pt x="0" y="15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88" b="-18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839325" y="5181055"/>
            <a:ext cx="1428750" cy="1537246"/>
          </a:xfrm>
          <a:custGeom>
            <a:avLst/>
            <a:gdLst/>
            <a:ahLst/>
            <a:cxnLst/>
            <a:rect l="l" t="t" r="r" b="b"/>
            <a:pathLst>
              <a:path w="1428750" h="1537246">
                <a:moveTo>
                  <a:pt x="0" y="0"/>
                </a:moveTo>
                <a:lnTo>
                  <a:pt x="1428750" y="0"/>
                </a:lnTo>
                <a:lnTo>
                  <a:pt x="1428750" y="1537246"/>
                </a:lnTo>
                <a:lnTo>
                  <a:pt x="0" y="15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88" b="-18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96825" y="5154991"/>
            <a:ext cx="1428750" cy="1537246"/>
          </a:xfrm>
          <a:custGeom>
            <a:avLst/>
            <a:gdLst/>
            <a:ahLst/>
            <a:cxnLst/>
            <a:rect l="l" t="t" r="r" b="b"/>
            <a:pathLst>
              <a:path w="1428750" h="1537246">
                <a:moveTo>
                  <a:pt x="0" y="0"/>
                </a:moveTo>
                <a:lnTo>
                  <a:pt x="1428750" y="0"/>
                </a:lnTo>
                <a:lnTo>
                  <a:pt x="1428750" y="1537246"/>
                </a:lnTo>
                <a:lnTo>
                  <a:pt x="0" y="15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88" b="-188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554325" y="5181055"/>
            <a:ext cx="1428750" cy="1537246"/>
          </a:xfrm>
          <a:custGeom>
            <a:avLst/>
            <a:gdLst/>
            <a:ahLst/>
            <a:cxnLst/>
            <a:rect l="l" t="t" r="r" b="b"/>
            <a:pathLst>
              <a:path w="1428750" h="1537246">
                <a:moveTo>
                  <a:pt x="0" y="0"/>
                </a:moveTo>
                <a:lnTo>
                  <a:pt x="1428750" y="0"/>
                </a:lnTo>
                <a:lnTo>
                  <a:pt x="1428750" y="1537246"/>
                </a:lnTo>
                <a:lnTo>
                  <a:pt x="0" y="15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88" b="-188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4248150" y="5408772"/>
            <a:ext cx="1190435" cy="1190435"/>
            <a:chOff x="0" y="0"/>
            <a:chExt cx="1587247" cy="158724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87246" cy="1587246"/>
            </a:xfrm>
            <a:custGeom>
              <a:avLst/>
              <a:gdLst/>
              <a:ahLst/>
              <a:cxnLst/>
              <a:rect l="l" t="t" r="r" b="b"/>
              <a:pathLst>
                <a:path w="1587246" h="1587246">
                  <a:moveTo>
                    <a:pt x="0" y="0"/>
                  </a:moveTo>
                  <a:lnTo>
                    <a:pt x="1587246" y="0"/>
                  </a:lnTo>
                  <a:lnTo>
                    <a:pt x="1587246" y="1587246"/>
                  </a:lnTo>
                  <a:lnTo>
                    <a:pt x="0" y="158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7105647" y="5408933"/>
            <a:ext cx="1190625" cy="1190625"/>
            <a:chOff x="0" y="0"/>
            <a:chExt cx="1587500" cy="15875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87500" cy="1587500"/>
            </a:xfrm>
            <a:custGeom>
              <a:avLst/>
              <a:gdLst/>
              <a:ahLst/>
              <a:cxnLst/>
              <a:rect l="l" t="t" r="r" b="b"/>
              <a:pathLst>
                <a:path w="1587500" h="1587500">
                  <a:moveTo>
                    <a:pt x="0" y="0"/>
                  </a:moveTo>
                  <a:lnTo>
                    <a:pt x="1587500" y="0"/>
                  </a:lnTo>
                  <a:lnTo>
                    <a:pt x="1587500" y="1587500"/>
                  </a:lnTo>
                  <a:lnTo>
                    <a:pt x="0" y="158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9963150" y="5408933"/>
            <a:ext cx="1190435" cy="1190435"/>
            <a:chOff x="0" y="0"/>
            <a:chExt cx="1587247" cy="158724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87246" cy="1587246"/>
            </a:xfrm>
            <a:custGeom>
              <a:avLst/>
              <a:gdLst/>
              <a:ahLst/>
              <a:cxnLst/>
              <a:rect l="l" t="t" r="r" b="b"/>
              <a:pathLst>
                <a:path w="1587246" h="1587246">
                  <a:moveTo>
                    <a:pt x="0" y="0"/>
                  </a:moveTo>
                  <a:lnTo>
                    <a:pt x="1587246" y="0"/>
                  </a:lnTo>
                  <a:lnTo>
                    <a:pt x="1587246" y="1587246"/>
                  </a:lnTo>
                  <a:lnTo>
                    <a:pt x="0" y="1587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2811125" y="5408933"/>
            <a:ext cx="1190625" cy="1190625"/>
            <a:chOff x="0" y="0"/>
            <a:chExt cx="1587500" cy="15875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587500" cy="1587500"/>
            </a:xfrm>
            <a:custGeom>
              <a:avLst/>
              <a:gdLst/>
              <a:ahLst/>
              <a:cxnLst/>
              <a:rect l="l" t="t" r="r" b="b"/>
              <a:pathLst>
                <a:path w="1587500" h="1587500">
                  <a:moveTo>
                    <a:pt x="0" y="0"/>
                  </a:moveTo>
                  <a:lnTo>
                    <a:pt x="1587500" y="0"/>
                  </a:lnTo>
                  <a:lnTo>
                    <a:pt x="1587500" y="1587500"/>
                  </a:lnTo>
                  <a:lnTo>
                    <a:pt x="0" y="158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5678150" y="5408933"/>
            <a:ext cx="1185958" cy="1185958"/>
            <a:chOff x="0" y="0"/>
            <a:chExt cx="1581277" cy="158127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581277" cy="1581277"/>
            </a:xfrm>
            <a:custGeom>
              <a:avLst/>
              <a:gdLst/>
              <a:ahLst/>
              <a:cxnLst/>
              <a:rect l="l" t="t" r="r" b="b"/>
              <a:pathLst>
                <a:path w="1581277" h="1581277">
                  <a:moveTo>
                    <a:pt x="0" y="0"/>
                  </a:moveTo>
                  <a:lnTo>
                    <a:pt x="1581277" y="0"/>
                  </a:lnTo>
                  <a:lnTo>
                    <a:pt x="1581277" y="1581277"/>
                  </a:lnTo>
                  <a:lnTo>
                    <a:pt x="0" y="15812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20" name="Freeform 20"/>
          <p:cNvSpPr/>
          <p:nvPr/>
        </p:nvSpPr>
        <p:spPr>
          <a:xfrm>
            <a:off x="12696825" y="2809736"/>
            <a:ext cx="1428750" cy="1537246"/>
          </a:xfrm>
          <a:custGeom>
            <a:avLst/>
            <a:gdLst/>
            <a:ahLst/>
            <a:cxnLst/>
            <a:rect l="l" t="t" r="r" b="b"/>
            <a:pathLst>
              <a:path w="1428750" h="1537246">
                <a:moveTo>
                  <a:pt x="0" y="0"/>
                </a:moveTo>
                <a:lnTo>
                  <a:pt x="1428750" y="0"/>
                </a:lnTo>
                <a:lnTo>
                  <a:pt x="1428750" y="1537246"/>
                </a:lnTo>
                <a:lnTo>
                  <a:pt x="0" y="15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88" b="-188"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5554325" y="2809736"/>
            <a:ext cx="1428750" cy="1537246"/>
          </a:xfrm>
          <a:custGeom>
            <a:avLst/>
            <a:gdLst/>
            <a:ahLst/>
            <a:cxnLst/>
            <a:rect l="l" t="t" r="r" b="b"/>
            <a:pathLst>
              <a:path w="1428750" h="1537246">
                <a:moveTo>
                  <a:pt x="0" y="0"/>
                </a:moveTo>
                <a:lnTo>
                  <a:pt x="1428750" y="0"/>
                </a:lnTo>
                <a:lnTo>
                  <a:pt x="1428750" y="1537246"/>
                </a:lnTo>
                <a:lnTo>
                  <a:pt x="0" y="15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88" b="-18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696825" y="7552374"/>
            <a:ext cx="1428750" cy="1537246"/>
          </a:xfrm>
          <a:custGeom>
            <a:avLst/>
            <a:gdLst/>
            <a:ahLst/>
            <a:cxnLst/>
            <a:rect l="l" t="t" r="r" b="b"/>
            <a:pathLst>
              <a:path w="1428750" h="1537246">
                <a:moveTo>
                  <a:pt x="0" y="0"/>
                </a:moveTo>
                <a:lnTo>
                  <a:pt x="1428750" y="0"/>
                </a:lnTo>
                <a:lnTo>
                  <a:pt x="1428750" y="1537246"/>
                </a:lnTo>
                <a:lnTo>
                  <a:pt x="0" y="15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88" b="-188"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986586" y="7552374"/>
            <a:ext cx="1428750" cy="1537246"/>
          </a:xfrm>
          <a:custGeom>
            <a:avLst/>
            <a:gdLst/>
            <a:ahLst/>
            <a:cxnLst/>
            <a:rect l="l" t="t" r="r" b="b"/>
            <a:pathLst>
              <a:path w="1428750" h="1537246">
                <a:moveTo>
                  <a:pt x="0" y="0"/>
                </a:moveTo>
                <a:lnTo>
                  <a:pt x="1428750" y="0"/>
                </a:lnTo>
                <a:lnTo>
                  <a:pt x="1428750" y="1537246"/>
                </a:lnTo>
                <a:lnTo>
                  <a:pt x="0" y="15372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188" b="-188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7100848" y="7784695"/>
            <a:ext cx="1190721" cy="1190721"/>
            <a:chOff x="0" y="0"/>
            <a:chExt cx="1587628" cy="1587628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87627" cy="1587627"/>
            </a:xfrm>
            <a:custGeom>
              <a:avLst/>
              <a:gdLst/>
              <a:ahLst/>
              <a:cxnLst/>
              <a:rect l="l" t="t" r="r" b="b"/>
              <a:pathLst>
                <a:path w="1587627" h="1587627">
                  <a:moveTo>
                    <a:pt x="0" y="0"/>
                  </a:moveTo>
                  <a:lnTo>
                    <a:pt x="1587627" y="0"/>
                  </a:lnTo>
                  <a:lnTo>
                    <a:pt x="1587627" y="1587627"/>
                  </a:lnTo>
                  <a:lnTo>
                    <a:pt x="0" y="15876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12811125" y="7789196"/>
            <a:ext cx="1186243" cy="1186243"/>
            <a:chOff x="0" y="0"/>
            <a:chExt cx="1581657" cy="1581657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581658" cy="1581658"/>
            </a:xfrm>
            <a:custGeom>
              <a:avLst/>
              <a:gdLst/>
              <a:ahLst/>
              <a:cxnLst/>
              <a:rect l="l" t="t" r="r" b="b"/>
              <a:pathLst>
                <a:path w="1581658" h="1581658">
                  <a:moveTo>
                    <a:pt x="0" y="0"/>
                  </a:moveTo>
                  <a:lnTo>
                    <a:pt x="1581658" y="0"/>
                  </a:lnTo>
                  <a:lnTo>
                    <a:pt x="1581658" y="1581658"/>
                  </a:lnTo>
                  <a:lnTo>
                    <a:pt x="0" y="15816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grpSp>
        <p:nvGrpSpPr>
          <p:cNvPr id="28" name="Group 28"/>
          <p:cNvGrpSpPr/>
          <p:nvPr/>
        </p:nvGrpSpPr>
        <p:grpSpPr>
          <a:xfrm>
            <a:off x="12820571" y="3037295"/>
            <a:ext cx="1190625" cy="1190625"/>
            <a:chOff x="0" y="0"/>
            <a:chExt cx="1587500" cy="15875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587500" cy="1587500"/>
            </a:xfrm>
            <a:custGeom>
              <a:avLst/>
              <a:gdLst/>
              <a:ahLst/>
              <a:cxnLst/>
              <a:rect l="l" t="t" r="r" b="b"/>
              <a:pathLst>
                <a:path w="1587500" h="1587500">
                  <a:moveTo>
                    <a:pt x="0" y="0"/>
                  </a:moveTo>
                  <a:lnTo>
                    <a:pt x="1587500" y="0"/>
                  </a:lnTo>
                  <a:lnTo>
                    <a:pt x="1587500" y="1587500"/>
                  </a:lnTo>
                  <a:lnTo>
                    <a:pt x="0" y="15875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</p:grpSp>
      <p:grpSp>
        <p:nvGrpSpPr>
          <p:cNvPr id="30" name="Group 30"/>
          <p:cNvGrpSpPr/>
          <p:nvPr/>
        </p:nvGrpSpPr>
        <p:grpSpPr>
          <a:xfrm>
            <a:off x="15675475" y="3041470"/>
            <a:ext cx="1186434" cy="1186434"/>
            <a:chOff x="0" y="0"/>
            <a:chExt cx="1581912" cy="1581912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81912" cy="1581912"/>
            </a:xfrm>
            <a:custGeom>
              <a:avLst/>
              <a:gdLst/>
              <a:ahLst/>
              <a:cxnLst/>
              <a:rect l="l" t="t" r="r" b="b"/>
              <a:pathLst>
                <a:path w="1581912" h="1581912">
                  <a:moveTo>
                    <a:pt x="0" y="0"/>
                  </a:moveTo>
                  <a:lnTo>
                    <a:pt x="1581912" y="0"/>
                  </a:lnTo>
                  <a:lnTo>
                    <a:pt x="1581912" y="1581912"/>
                  </a:lnTo>
                  <a:lnTo>
                    <a:pt x="0" y="1581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32" name="Freeform 32"/>
          <p:cNvSpPr/>
          <p:nvPr/>
        </p:nvSpPr>
        <p:spPr>
          <a:xfrm>
            <a:off x="2573184" y="5760835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438584" y="5760835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11166821" y="5760835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14017822" y="5760835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1231632" y="3430350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4017822" y="3376817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12662787" y="6613526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3554075" y="7205402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7410450" y="6594891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 rot="-8100000">
            <a:off x="8294412" y="7384739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571500" h="571500">
                <a:moveTo>
                  <a:pt x="0" y="0"/>
                </a:moveTo>
                <a:lnTo>
                  <a:pt x="571500" y="0"/>
                </a:lnTo>
                <a:lnTo>
                  <a:pt x="571500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ko-KR" altLang="en-US" sz="8000" b="1" dirty="0" smtClean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아키텍처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3" name="TextBox 43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시스템 설계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아키텍처</a:t>
            </a:r>
          </a:p>
        </p:txBody>
      </p:sp>
      <p:sp>
        <p:nvSpPr>
          <p:cNvPr id="44" name="TextBox 17"/>
          <p:cNvSpPr txBox="1"/>
          <p:nvPr/>
        </p:nvSpPr>
        <p:spPr>
          <a:xfrm>
            <a:off x="897620" y="6732566"/>
            <a:ext cx="216715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0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CONNECT</a:t>
            </a:r>
            <a:endParaRPr lang="en-US" sz="2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5" name="TextBox 17"/>
          <p:cNvSpPr txBox="1"/>
          <p:nvPr/>
        </p:nvSpPr>
        <p:spPr>
          <a:xfrm>
            <a:off x="3755121" y="6734792"/>
            <a:ext cx="216715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0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S3 (Recordings)</a:t>
            </a:r>
            <a:endParaRPr lang="en-US" altLang="ko-KR" sz="2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6" name="TextBox 17"/>
          <p:cNvSpPr txBox="1"/>
          <p:nvPr/>
        </p:nvSpPr>
        <p:spPr>
          <a:xfrm>
            <a:off x="6606509" y="6747959"/>
            <a:ext cx="216715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0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LAMBDA A</a:t>
            </a:r>
            <a:endParaRPr lang="en-US" sz="2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7" name="TextBox 17"/>
          <p:cNvSpPr txBox="1"/>
          <p:nvPr/>
        </p:nvSpPr>
        <p:spPr>
          <a:xfrm>
            <a:off x="6617380" y="9098107"/>
            <a:ext cx="216715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TRANSCRIBE</a:t>
            </a:r>
            <a:endParaRPr lang="en-US" sz="2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8" name="TextBox 17"/>
          <p:cNvSpPr txBox="1"/>
          <p:nvPr/>
        </p:nvSpPr>
        <p:spPr>
          <a:xfrm>
            <a:off x="9470121" y="6747959"/>
            <a:ext cx="216715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0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S3 (Results)</a:t>
            </a:r>
            <a:endParaRPr lang="en-US" sz="2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9" name="TextBox 17"/>
          <p:cNvSpPr txBox="1"/>
          <p:nvPr/>
        </p:nvSpPr>
        <p:spPr>
          <a:xfrm>
            <a:off x="12327621" y="6737583"/>
            <a:ext cx="216715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0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LAMBDA B</a:t>
            </a:r>
            <a:endParaRPr lang="en-US" sz="2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50" name="TextBox 17"/>
          <p:cNvSpPr txBox="1"/>
          <p:nvPr/>
        </p:nvSpPr>
        <p:spPr>
          <a:xfrm>
            <a:off x="15185113" y="6747959"/>
            <a:ext cx="216715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SNS</a:t>
            </a:r>
            <a:endParaRPr lang="en-US" sz="2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51" name="TextBox 17"/>
          <p:cNvSpPr txBox="1"/>
          <p:nvPr/>
        </p:nvSpPr>
        <p:spPr>
          <a:xfrm>
            <a:off x="12327621" y="9089620"/>
            <a:ext cx="216715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COMPREHEND</a:t>
            </a:r>
            <a:endParaRPr lang="en-US" sz="2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52" name="TextBox 17"/>
          <p:cNvSpPr txBox="1"/>
          <p:nvPr/>
        </p:nvSpPr>
        <p:spPr>
          <a:xfrm>
            <a:off x="12320668" y="4342100"/>
            <a:ext cx="216715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ATHENA</a:t>
            </a:r>
            <a:endParaRPr lang="en-US" sz="2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53" name="TextBox 17"/>
          <p:cNvSpPr txBox="1"/>
          <p:nvPr/>
        </p:nvSpPr>
        <p:spPr>
          <a:xfrm>
            <a:off x="15185113" y="4342100"/>
            <a:ext cx="2167157" cy="302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altLang="ko-KR" sz="20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QUICKSIGHT</a:t>
            </a:r>
            <a:endParaRPr lang="en-US" altLang="ko-KR" sz="2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1.35802E-6 L 0.06293 0.00108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2" y="4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5987E-17 1.35802E-6 L 0.0625 1.35802E-6 " pathEditMode="relative" rAng="0" ptsTypes="AA">
                                      <p:cBhvr>
                                        <p:cTn id="3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5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23457E-7 L -3.33333E-6 0.0574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4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9.87654E-7 L 0.06858 -0.09506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9" y="-475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35802E-6 L 0.06128 0.00108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4" y="4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9.87654E-7 L 0.00157 0.05849 " pathEditMode="relative" rAng="0" ptsTypes="AA">
                                      <p:cBhvr>
                                        <p:cTn id="9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" y="2917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00156 -0.06373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-3194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06163 0.00108 " pathEditMode="relative" rAng="0" ptsTypes="AA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2" y="46"/>
                                    </p:animMotion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-1.97531E-6 L 0.00183 -0.23179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590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83 9.87654E-7 L 0.00269 -0.23735 " pathEditMode="relative" rAng="0" ptsTypes="AA">
                                      <p:cBhvr>
                                        <p:cTn id="14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118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0.00262 L 0.0579 -0.00201 " pathEditMode="relative" rAng="0" ptsTypes="AA">
                                      <p:cBhvr>
                                        <p:cTn id="1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-231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48148E-6 L 0.06215 -0.00062 " pathEditMode="relative" rAng="0" ptsTypes="AA">
                                      <p:cBhvr>
                                        <p:cTn id="1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-31"/>
                                    </p:animMotion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72650" y="3457538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72650" y="3444254"/>
            <a:ext cx="3333750" cy="3384203"/>
            <a:chOff x="0" y="0"/>
            <a:chExt cx="4445000" cy="45122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5000" cy="4512270"/>
            </a:xfrm>
            <a:custGeom>
              <a:avLst/>
              <a:gdLst/>
              <a:ahLst/>
              <a:cxnLst/>
              <a:rect l="l" t="t" r="r" b="b"/>
              <a:pathLst>
                <a:path w="4445000" h="4512270">
                  <a:moveTo>
                    <a:pt x="0" y="0"/>
                  </a:moveTo>
                  <a:lnTo>
                    <a:pt x="4445000" y="0"/>
                  </a:lnTo>
                  <a:lnTo>
                    <a:pt x="4445000" y="4512270"/>
                  </a:lnTo>
                  <a:lnTo>
                    <a:pt x="0" y="4512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445000" cy="4493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시연 영상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3581400" y="3457538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581400" y="3444254"/>
            <a:ext cx="3333750" cy="3384203"/>
            <a:chOff x="0" y="0"/>
            <a:chExt cx="4445000" cy="451227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445000" cy="4512270"/>
            </a:xfrm>
            <a:custGeom>
              <a:avLst/>
              <a:gdLst/>
              <a:ahLst/>
              <a:cxnLst/>
              <a:rect l="l" t="t" r="r" b="b"/>
              <a:pathLst>
                <a:path w="4445000" h="4512270">
                  <a:moveTo>
                    <a:pt x="0" y="0"/>
                  </a:moveTo>
                  <a:lnTo>
                    <a:pt x="4445000" y="0"/>
                  </a:lnTo>
                  <a:lnTo>
                    <a:pt x="4445000" y="4512270"/>
                  </a:lnTo>
                  <a:lnTo>
                    <a:pt x="0" y="4512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19050"/>
              <a:ext cx="4445000" cy="4493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구현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</a:t>
            </a:r>
            <a:r>
              <a:rPr lang="en-US" sz="8000" b="1" dirty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결과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12" b="-1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목차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686800" y="2261916"/>
            <a:ext cx="8572500" cy="7351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39"/>
              </a:lnSpc>
            </a:pP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1. 팀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소개</a:t>
            </a: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&amp;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일정</a:t>
            </a: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1709"/>
              </a:lnSpc>
            </a:pP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6839"/>
              </a:lnSpc>
            </a:pP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2.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주제</a:t>
            </a: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선정</a:t>
            </a: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배경</a:t>
            </a: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1709"/>
              </a:lnSpc>
            </a:pP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6839"/>
              </a:lnSpc>
            </a:pP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3.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</a:t>
            </a: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목표</a:t>
            </a: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1709"/>
              </a:lnSpc>
            </a:pP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6839"/>
              </a:lnSpc>
            </a:pP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4.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시스템</a:t>
            </a: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설계</a:t>
            </a: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1709"/>
              </a:lnSpc>
            </a:pP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6839"/>
              </a:lnSpc>
            </a:pP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5.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</a:t>
            </a: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결과</a:t>
            </a: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1709"/>
              </a:lnSpc>
            </a:pP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6839"/>
              </a:lnSpc>
            </a:pP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6.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소회</a:t>
            </a: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1709"/>
              </a:lnSpc>
            </a:pP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6840"/>
              </a:lnSpc>
            </a:pP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7. Q&amp;A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42866"/>
            <a:ext cx="17132389" cy="7143750"/>
          </a:xfrm>
          <a:custGeom>
            <a:avLst/>
            <a:gdLst/>
            <a:ahLst/>
            <a:cxnLst/>
            <a:rect l="l" t="t" r="r" b="b"/>
            <a:pathLst>
              <a:path w="17132389" h="7143750">
                <a:moveTo>
                  <a:pt x="0" y="0"/>
                </a:moveTo>
                <a:lnTo>
                  <a:pt x="17132389" y="0"/>
                </a:lnTo>
                <a:lnTo>
                  <a:pt x="17132389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 결과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0" y="2221698"/>
            <a:ext cx="7391400" cy="716491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9200" y="2870457"/>
            <a:ext cx="6829425" cy="58674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89" y="2264033"/>
            <a:ext cx="16985802" cy="7143751"/>
          </a:xfrm>
          <a:prstGeom prst="rect">
            <a:avLst/>
          </a:prstGeom>
        </p:spPr>
      </p:pic>
      <p:sp>
        <p:nvSpPr>
          <p:cNvPr id="7" name="모서리가 둥근 직사각형 6"/>
          <p:cNvSpPr/>
          <p:nvPr/>
        </p:nvSpPr>
        <p:spPr>
          <a:xfrm>
            <a:off x="1371600" y="2705100"/>
            <a:ext cx="1219200" cy="1447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상호음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585299" y="7124700"/>
            <a:ext cx="609600" cy="6096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277" y="3859194"/>
            <a:ext cx="15461233" cy="395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47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7127 0.00155 L 0.17127 0.44769 L 0.275 0.44599 L 0.275 0.44615 " pathEditMode="relative" rAng="0" ptsTypes="AAAAA">
                                      <p:cBhvr>
                                        <p:cTn id="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22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5 0.44615 L 0.4046 0.44445 L 0.4046 -0.01651 L 0.51667 -0.01327 L 0.51667 -0.01311 " pathEditMode="relative" rAng="0" ptsTypes="AAAAA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31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667 -0.01311 L 0.61667 -0.01311 L 0.61389 0.2551 L 0.4092 0.2551 L 0.40651 0.4659 L 0.52032 0.4625 L 0.52032 0.46266 " pathEditMode="relative" rAng="0" ptsTypes="AAAAAAA"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" y="239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6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2032 0.46265 L 0.65313 0.46743 L 0.65677 0.13518 L 0.74844 0.13518 L 0.74749 0.13626 " pathEditMode="relative" rAng="0" ptsTypes="AAAAA">
                                      <p:cBhvr>
                                        <p:cTn id="3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06" y="-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6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4749 0.13627 L 0.84662 0.13859 C 0.84688 0.22593 0.84723 0.31328 0.84757 0.40078 L 0.66051 0.39831 L 0.66329 0.47994 L 0.7586 0.47994 L 0.75955 0.47639 " pathEditMode="relative" rAng="0" ptsTypes="AAAAAAA">
                                      <p:cBhvr>
                                        <p:cTn id="3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6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7" grpId="4" animBg="1"/>
      <p:bldP spid="7" grpId="5" animBg="1"/>
      <p:bldP spid="7" grpId="6" animBg="1"/>
      <p:bldP spid="7" grpId="7" animBg="1"/>
      <p:bldP spid="7" grpId="8" animBg="1"/>
      <p:bldP spid="7" grpId="9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42866"/>
            <a:ext cx="17132389" cy="7143750"/>
          </a:xfrm>
          <a:custGeom>
            <a:avLst/>
            <a:gdLst/>
            <a:ahLst/>
            <a:cxnLst/>
            <a:rect l="l" t="t" r="r" b="b"/>
            <a:pathLst>
              <a:path w="17132389" h="7143750">
                <a:moveTo>
                  <a:pt x="0" y="0"/>
                </a:moveTo>
                <a:lnTo>
                  <a:pt x="17132389" y="0"/>
                </a:lnTo>
                <a:lnTo>
                  <a:pt x="17132389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3" b="-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 결과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626" y="2242865"/>
            <a:ext cx="6344535" cy="6939235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98" y="2575290"/>
            <a:ext cx="9764488" cy="681132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3373768"/>
            <a:ext cx="15575549" cy="467742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834" y="5010131"/>
            <a:ext cx="10974332" cy="74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7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42866"/>
            <a:ext cx="17132389" cy="7143750"/>
          </a:xfrm>
          <a:custGeom>
            <a:avLst/>
            <a:gdLst/>
            <a:ahLst/>
            <a:cxnLst/>
            <a:rect l="l" t="t" r="r" b="b"/>
            <a:pathLst>
              <a:path w="17132389" h="7143750">
                <a:moveTo>
                  <a:pt x="0" y="0"/>
                </a:moveTo>
                <a:lnTo>
                  <a:pt x="17132389" y="0"/>
                </a:lnTo>
                <a:lnTo>
                  <a:pt x="17132389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3" b="-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 결과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22" y="2260675"/>
            <a:ext cx="7335274" cy="71259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3242626"/>
            <a:ext cx="10821910" cy="4734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4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42866"/>
            <a:ext cx="17132389" cy="7143750"/>
          </a:xfrm>
          <a:custGeom>
            <a:avLst/>
            <a:gdLst/>
            <a:ahLst/>
            <a:cxnLst/>
            <a:rect l="l" t="t" r="r" b="b"/>
            <a:pathLst>
              <a:path w="17132389" h="7143750">
                <a:moveTo>
                  <a:pt x="0" y="0"/>
                </a:moveTo>
                <a:lnTo>
                  <a:pt x="17132389" y="0"/>
                </a:lnTo>
                <a:lnTo>
                  <a:pt x="17132389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3" b="-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 결과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918" y="2664457"/>
            <a:ext cx="6887536" cy="630643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300" y="2475924"/>
            <a:ext cx="2686425" cy="6573167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530" y="2475924"/>
            <a:ext cx="4239217" cy="730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75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ko-KR" altLang="en-US" sz="8000" b="1" dirty="0" smtClean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 dirty="0" err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</a:t>
            </a:r>
            <a:r>
              <a:rPr lang="en-US" sz="3000" b="1" dirty="0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3000" b="1" dirty="0" err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결과</a:t>
            </a:r>
            <a:endParaRPr lang="en-US" sz="3000" b="1" dirty="0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569"/>
              </a:lnSpc>
            </a:pPr>
            <a:endParaRPr lang="en-US" sz="3000" b="1" dirty="0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ko-KR" altLang="en-US" sz="3000" b="1" dirty="0" smtClean="0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  <a:endParaRPr lang="en-US" sz="3000" b="1" dirty="0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2242866"/>
            <a:ext cx="17132389" cy="7143750"/>
          </a:xfrm>
          <a:custGeom>
            <a:avLst/>
            <a:gdLst/>
            <a:ahLst/>
            <a:cxnLst/>
            <a:rect l="l" t="t" r="r" b="b"/>
            <a:pathLst>
              <a:path w="17132389" h="7143750">
                <a:moveTo>
                  <a:pt x="0" y="0"/>
                </a:moveTo>
                <a:lnTo>
                  <a:pt x="17132389" y="0"/>
                </a:lnTo>
                <a:lnTo>
                  <a:pt x="17132389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3" b="-33"/>
            </a:stretch>
          </a:blipFill>
        </p:spPr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633" y="2400300"/>
            <a:ext cx="7019925" cy="632460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200" y="2413000"/>
            <a:ext cx="5572125" cy="58547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59" y="3243162"/>
            <a:ext cx="9021434" cy="5277587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671" y="2543088"/>
            <a:ext cx="7217251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6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ko-KR" altLang="en-US" sz="8000" b="1" dirty="0" smtClean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 dirty="0" err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</a:t>
            </a:r>
            <a:r>
              <a:rPr lang="en-US" sz="3000" b="1" dirty="0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3000" b="1" dirty="0" err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결과</a:t>
            </a:r>
            <a:endParaRPr lang="en-US" sz="3000" b="1" dirty="0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569"/>
              </a:lnSpc>
            </a:pPr>
            <a:endParaRPr lang="en-US" sz="3000" b="1" dirty="0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ko-KR" altLang="en-US" sz="3000" b="1" dirty="0" smtClean="0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  <a:endParaRPr lang="en-US" sz="3000" b="1" dirty="0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2242866"/>
            <a:ext cx="17132389" cy="7143750"/>
          </a:xfrm>
          <a:custGeom>
            <a:avLst/>
            <a:gdLst/>
            <a:ahLst/>
            <a:cxnLst/>
            <a:rect l="l" t="t" r="r" b="b"/>
            <a:pathLst>
              <a:path w="17132389" h="7143750">
                <a:moveTo>
                  <a:pt x="0" y="0"/>
                </a:moveTo>
                <a:lnTo>
                  <a:pt x="17132389" y="0"/>
                </a:lnTo>
                <a:lnTo>
                  <a:pt x="17132389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3" b="-33"/>
            </a:stretch>
          </a:blipFill>
        </p:spPr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477" y="2421323"/>
            <a:ext cx="9438833" cy="678683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25" y="2575788"/>
            <a:ext cx="12812913" cy="64779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982" y="4781345"/>
            <a:ext cx="10640910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71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ko-KR" altLang="en-US" sz="8000" b="1" dirty="0" smtClean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 dirty="0" err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</a:t>
            </a:r>
            <a:r>
              <a:rPr lang="en-US" sz="3000" b="1" dirty="0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3000" b="1" dirty="0" err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결과</a:t>
            </a:r>
            <a:endParaRPr lang="en-US" sz="3000" b="1" dirty="0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569"/>
              </a:lnSpc>
            </a:pPr>
            <a:endParaRPr lang="en-US" sz="3000" b="1" dirty="0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ko-KR" altLang="en-US" sz="3000" b="1" dirty="0" smtClean="0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구현</a:t>
            </a:r>
            <a:endParaRPr lang="en-US" sz="3000" b="1" dirty="0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28700" y="2242866"/>
            <a:ext cx="17132389" cy="7143750"/>
          </a:xfrm>
          <a:custGeom>
            <a:avLst/>
            <a:gdLst/>
            <a:ahLst/>
            <a:cxnLst/>
            <a:rect l="l" t="t" r="r" b="b"/>
            <a:pathLst>
              <a:path w="17132389" h="7143750">
                <a:moveTo>
                  <a:pt x="0" y="0"/>
                </a:moveTo>
                <a:lnTo>
                  <a:pt x="17132389" y="0"/>
                </a:lnTo>
                <a:lnTo>
                  <a:pt x="17132389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t="-33" b="-33"/>
            </a:stretch>
          </a:blipFill>
        </p:spPr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966" y="2734132"/>
            <a:ext cx="12171856" cy="616121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49" y="2766222"/>
            <a:ext cx="9893131" cy="4968078"/>
          </a:xfrm>
          <a:prstGeom prst="rect">
            <a:avLst/>
          </a:prstGeom>
        </p:spPr>
      </p:pic>
      <p:pic>
        <p:nvPicPr>
          <p:cNvPr id="1026" name="Picture 2" descr="C:\Users\jb\Downloads\8._QuickSight_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165" y="3009900"/>
            <a:ext cx="10164763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51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시연</a:t>
            </a:r>
            <a:r>
              <a:rPr lang="en-US" sz="8000" b="1" dirty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영상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프로젝트 결과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시연 영상</a:t>
            </a:r>
          </a:p>
        </p:txBody>
      </p:sp>
      <p:sp>
        <p:nvSpPr>
          <p:cNvPr id="4" name="Freeform 4"/>
          <p:cNvSpPr/>
          <p:nvPr/>
        </p:nvSpPr>
        <p:spPr>
          <a:xfrm>
            <a:off x="1028700" y="2242866"/>
            <a:ext cx="17132389" cy="7143750"/>
          </a:xfrm>
          <a:custGeom>
            <a:avLst/>
            <a:gdLst/>
            <a:ahLst/>
            <a:cxnLst/>
            <a:rect l="l" t="t" r="r" b="b"/>
            <a:pathLst>
              <a:path w="17132389" h="7143750">
                <a:moveTo>
                  <a:pt x="0" y="0"/>
                </a:moveTo>
                <a:lnTo>
                  <a:pt x="17132389" y="0"/>
                </a:lnTo>
                <a:lnTo>
                  <a:pt x="17132389" y="7143750"/>
                </a:lnTo>
                <a:lnTo>
                  <a:pt x="0" y="71437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</p:sp>
      <p:pic>
        <p:nvPicPr>
          <p:cNvPr id="7" name="보이스피싱 시연 영상(완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9800" y="29633"/>
            <a:ext cx="5786437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3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30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ko-KR" altLang="en-US" sz="8000" b="1" dirty="0" smtClean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참고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" name="모서리가 둥근 직사각형 3"/>
          <p:cNvSpPr/>
          <p:nvPr/>
        </p:nvSpPr>
        <p:spPr>
          <a:xfrm>
            <a:off x="7269667" y="2242866"/>
            <a:ext cx="4680000" cy="540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모서리가 둥근 직사각형 4"/>
          <p:cNvSpPr/>
          <p:nvPr/>
        </p:nvSpPr>
        <p:spPr>
          <a:xfrm>
            <a:off x="1921108" y="2242866"/>
            <a:ext cx="4680000" cy="540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모서리가 둥근 직사각형 5"/>
          <p:cNvSpPr/>
          <p:nvPr/>
        </p:nvSpPr>
        <p:spPr>
          <a:xfrm>
            <a:off x="12618226" y="2242866"/>
            <a:ext cx="4680000" cy="5400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08" y="2210628"/>
            <a:ext cx="4680000" cy="5432238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90" y="2210628"/>
            <a:ext cx="4668277" cy="5432238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9948" y="2242866"/>
            <a:ext cx="4668277" cy="5400000"/>
          </a:xfrm>
          <a:prstGeom prst="rect">
            <a:avLst/>
          </a:prstGeom>
        </p:spPr>
      </p:pic>
      <p:sp>
        <p:nvSpPr>
          <p:cNvPr id="13" name="TextBox 3"/>
          <p:cNvSpPr txBox="1"/>
          <p:nvPr/>
        </p:nvSpPr>
        <p:spPr>
          <a:xfrm>
            <a:off x="7281390" y="7962900"/>
            <a:ext cx="4679999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ko-KR" altLang="en-US" sz="30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금융감독원</a:t>
            </a:r>
            <a:endParaRPr lang="en-US" altLang="ko-KR" sz="3000" b="1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14" name="TextBox 3"/>
          <p:cNvSpPr txBox="1"/>
          <p:nvPr/>
        </p:nvSpPr>
        <p:spPr>
          <a:xfrm>
            <a:off x="1921108" y="7962900"/>
            <a:ext cx="4679999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ko-KR" altLang="en-US" sz="30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경찰청마약조직범죄수사과</a:t>
            </a:r>
            <a:endParaRPr lang="en-US" altLang="ko-KR" sz="3000" b="1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12618226" y="7962900"/>
            <a:ext cx="4679999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25"/>
              </a:lnSpc>
            </a:pPr>
            <a:r>
              <a:rPr lang="ko-KR" altLang="en-US" sz="30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한국인터넷진흥원</a:t>
            </a:r>
            <a:r>
              <a:rPr lang="en-US" altLang="ko-KR" sz="30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(KISA)</a:t>
            </a:r>
          </a:p>
        </p:txBody>
      </p:sp>
    </p:spTree>
    <p:extLst>
      <p:ext uri="{BB962C8B-B14F-4D97-AF65-F5344CB8AC3E}">
        <p14:creationId xmlns:p14="http://schemas.microsoft.com/office/powerpoint/2010/main" val="22635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ko-KR" altLang="en-US" sz="8000" b="1" dirty="0" smtClean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소회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028700" y="2868751"/>
            <a:ext cx="17145000" cy="4559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5"/>
              </a:lnSpc>
            </a:pP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한국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통신비밀보호법상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통화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녹음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제한</a:t>
            </a: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개인정보보호법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준수를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위한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비식별화</a:t>
            </a: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499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필요</a:t>
            </a: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8"/>
              </a:lnSpc>
            </a:pPr>
            <a:r>
              <a:rPr lang="en-US" sz="44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ko-KR" altLang="en-US" sz="4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한국 번호 까다로운 서류 제출 심사 </a:t>
            </a:r>
            <a:r>
              <a:rPr lang="en-US" altLang="ko-KR" sz="4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&amp; </a:t>
            </a:r>
            <a:r>
              <a:rPr lang="ko-KR" altLang="en-US" sz="4499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처리 기간 문제</a:t>
            </a:r>
            <a:endParaRPr lang="en-US" sz="44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264033"/>
            <a:ext cx="12174649" cy="2076740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2868751"/>
            <a:ext cx="12050807" cy="6106377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42866"/>
            <a:ext cx="12384228" cy="75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77125" y="3457538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477125" y="3444254"/>
            <a:ext cx="3333750" cy="3384203"/>
            <a:chOff x="0" y="0"/>
            <a:chExt cx="4445000" cy="4512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5000" cy="4512271"/>
            </a:xfrm>
            <a:custGeom>
              <a:avLst/>
              <a:gdLst/>
              <a:ahLst/>
              <a:cxnLst/>
              <a:rect l="l" t="t" r="r" b="b"/>
              <a:pathLst>
                <a:path w="4445000" h="4512271">
                  <a:moveTo>
                    <a:pt x="0" y="0"/>
                  </a:moveTo>
                  <a:lnTo>
                    <a:pt x="4445000" y="0"/>
                  </a:lnTo>
                  <a:lnTo>
                    <a:pt x="4445000" y="4512271"/>
                  </a:lnTo>
                  <a:lnTo>
                    <a:pt x="0" y="45122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445000" cy="449322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팀소개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285875" y="3457538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85875" y="3444254"/>
            <a:ext cx="3333750" cy="3384203"/>
            <a:chOff x="0" y="0"/>
            <a:chExt cx="4445000" cy="45122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45000" cy="4512270"/>
            </a:xfrm>
            <a:custGeom>
              <a:avLst/>
              <a:gdLst/>
              <a:ahLst/>
              <a:cxnLst/>
              <a:rect l="l" t="t" r="r" b="b"/>
              <a:pathLst>
                <a:path w="4445000" h="4512270">
                  <a:moveTo>
                    <a:pt x="0" y="0"/>
                  </a:moveTo>
                  <a:lnTo>
                    <a:pt x="4445000" y="0"/>
                  </a:lnTo>
                  <a:lnTo>
                    <a:pt x="4445000" y="4512270"/>
                  </a:lnTo>
                  <a:lnTo>
                    <a:pt x="0" y="4512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9050"/>
              <a:ext cx="4445000" cy="4493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 dirty="0" err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팀명</a:t>
              </a:r>
              <a:endParaRPr lang="en-US" sz="49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팀 </a:t>
            </a: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소개</a:t>
            </a:r>
            <a:r>
              <a:rPr lang="en-US" sz="8000" b="1" dirty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&amp; </a:t>
            </a: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일정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668375" y="3420369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3668375" y="3407085"/>
            <a:ext cx="3333750" cy="3384203"/>
            <a:chOff x="0" y="0"/>
            <a:chExt cx="4445000" cy="451227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445000" cy="4512271"/>
            </a:xfrm>
            <a:custGeom>
              <a:avLst/>
              <a:gdLst/>
              <a:ahLst/>
              <a:cxnLst/>
              <a:rect l="l" t="t" r="r" b="b"/>
              <a:pathLst>
                <a:path w="4445000" h="4512271">
                  <a:moveTo>
                    <a:pt x="0" y="0"/>
                  </a:moveTo>
                  <a:lnTo>
                    <a:pt x="4445000" y="0"/>
                  </a:lnTo>
                  <a:lnTo>
                    <a:pt x="4445000" y="4512271"/>
                  </a:lnTo>
                  <a:lnTo>
                    <a:pt x="0" y="451227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4445000" cy="449322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타임라인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12" b="-1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2000250" y="4564075"/>
            <a:ext cx="14287500" cy="13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>
                <a:solidFill>
                  <a:srgbClr val="FF9900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Q&amp;A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19999"/>
              </a:blip>
              <a:stretch>
                <a:fillRect t="-12" b="-1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2000250" y="4564075"/>
            <a:ext cx="14287500" cy="1339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>
                <a:solidFill>
                  <a:srgbClr val="FF9900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감사합니다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ko-KR" altLang="en-US" sz="8000" b="1" dirty="0" err="1" smtClean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팀명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팀 소개 &amp; 일정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팀명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81500" y="3675799"/>
            <a:ext cx="9525000" cy="462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89"/>
              </a:lnSpc>
            </a:pPr>
            <a:r>
              <a:rPr lang="en-US" sz="99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PEACEMAKER</a:t>
            </a:r>
          </a:p>
          <a:p>
            <a:pPr algn="ctr">
              <a:lnSpc>
                <a:spcPts val="11389"/>
              </a:lnSpc>
            </a:pPr>
            <a:endParaRPr lang="en-US" sz="9999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ctr">
              <a:lnSpc>
                <a:spcPts val="6834"/>
              </a:lnSpc>
            </a:pP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보이스피싱</a:t>
            </a: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없는</a:t>
            </a: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ctr">
              <a:lnSpc>
                <a:spcPts val="6835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안전한</a:t>
            </a: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통화</a:t>
            </a: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환경을</a:t>
            </a:r>
            <a:r>
              <a:rPr lang="en-US" sz="60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60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만들자</a:t>
            </a:r>
            <a:endParaRPr lang="en-US" sz="60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62750" y="3006576"/>
            <a:ext cx="4762500" cy="6611341"/>
          </a:xfrm>
          <a:custGeom>
            <a:avLst/>
            <a:gdLst/>
            <a:ahLst/>
            <a:cxnLst/>
            <a:rect l="l" t="t" r="r" b="b"/>
            <a:pathLst>
              <a:path w="4762500" h="6611341">
                <a:moveTo>
                  <a:pt x="0" y="0"/>
                </a:moveTo>
                <a:lnTo>
                  <a:pt x="4762500" y="0"/>
                </a:lnTo>
                <a:lnTo>
                  <a:pt x="4762500" y="6611341"/>
                </a:lnTo>
                <a:lnTo>
                  <a:pt x="0" y="6611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5" r="-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71500" y="3006576"/>
            <a:ext cx="4762500" cy="6611341"/>
          </a:xfrm>
          <a:custGeom>
            <a:avLst/>
            <a:gdLst/>
            <a:ahLst/>
            <a:cxnLst/>
            <a:rect l="l" t="t" r="r" b="b"/>
            <a:pathLst>
              <a:path w="4762500" h="6611341">
                <a:moveTo>
                  <a:pt x="0" y="0"/>
                </a:moveTo>
                <a:lnTo>
                  <a:pt x="4762500" y="0"/>
                </a:lnTo>
                <a:lnTo>
                  <a:pt x="4762500" y="6611341"/>
                </a:lnTo>
                <a:lnTo>
                  <a:pt x="0" y="6611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5" r="-3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4000" y="3006576"/>
            <a:ext cx="4762500" cy="6611341"/>
          </a:xfrm>
          <a:custGeom>
            <a:avLst/>
            <a:gdLst/>
            <a:ahLst/>
            <a:cxnLst/>
            <a:rect l="l" t="t" r="r" b="b"/>
            <a:pathLst>
              <a:path w="4762500" h="6611341">
                <a:moveTo>
                  <a:pt x="0" y="0"/>
                </a:moveTo>
                <a:lnTo>
                  <a:pt x="4762500" y="0"/>
                </a:lnTo>
                <a:lnTo>
                  <a:pt x="4762500" y="6611341"/>
                </a:lnTo>
                <a:lnTo>
                  <a:pt x="0" y="66113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 l="-35" r="-3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팀 소개 &amp; 일정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팀 소개 &amp; 일정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팀소개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71500" y="3016101"/>
            <a:ext cx="4762500" cy="6044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</a:pPr>
            <a:endParaRPr/>
          </a:p>
          <a:p>
            <a:pPr algn="ctr">
              <a:lnSpc>
                <a:spcPts val="4558"/>
              </a:lnSpc>
            </a:pPr>
            <a:r>
              <a:rPr lang="en-US" sz="39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정상호</a:t>
            </a:r>
          </a:p>
          <a:p>
            <a:pPr algn="ctr">
              <a:lnSpc>
                <a:spcPts val="4558"/>
              </a:lnSpc>
            </a:pPr>
            <a:endParaRPr lang="en-US" sz="3999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ctr">
              <a:lnSpc>
                <a:spcPts val="3990"/>
              </a:lnSpc>
            </a:pPr>
            <a:r>
              <a:rPr lang="en-US" sz="35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데이터 수집·변환 담당</a:t>
            </a:r>
          </a:p>
          <a:p>
            <a:pPr algn="l">
              <a:lnSpc>
                <a:spcPts val="2279"/>
              </a:lnSpc>
            </a:pPr>
            <a:endParaRPr lang="en-US" sz="3500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· Amazon conntect로</a:t>
            </a: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 통화 자동 녹음</a:t>
            </a:r>
          </a:p>
          <a:p>
            <a:pPr algn="l">
              <a:lnSpc>
                <a:spcPts val="2848"/>
              </a:lnSpc>
            </a:pPr>
            <a:endParaRPr lang="en-US" sz="2499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· 녹취 파일</a:t>
            </a: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 S3(Recordings)에 저장</a:t>
            </a:r>
          </a:p>
          <a:p>
            <a:pPr algn="l">
              <a:lnSpc>
                <a:spcPts val="2848"/>
              </a:lnSpc>
            </a:pPr>
            <a:endParaRPr lang="en-US" sz="2499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· Lambda A를 통하여</a:t>
            </a: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 Transcribe Batch Job 실행</a:t>
            </a:r>
          </a:p>
          <a:p>
            <a:pPr algn="l">
              <a:lnSpc>
                <a:spcPts val="2848"/>
              </a:lnSpc>
            </a:pPr>
            <a:endParaRPr lang="en-US" sz="2499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· 텍스트 변환 결과를 관리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62750" y="3016101"/>
            <a:ext cx="4762500" cy="5692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</a:pPr>
            <a:endParaRPr/>
          </a:p>
          <a:p>
            <a:pPr algn="ctr">
              <a:lnSpc>
                <a:spcPts val="4558"/>
              </a:lnSpc>
            </a:pPr>
            <a:r>
              <a:rPr lang="en-US" sz="39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이의석</a:t>
            </a:r>
          </a:p>
          <a:p>
            <a:pPr algn="ctr">
              <a:lnSpc>
                <a:spcPts val="4558"/>
              </a:lnSpc>
            </a:pPr>
            <a:endParaRPr lang="en-US" sz="3999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ctr">
              <a:lnSpc>
                <a:spcPts val="3990"/>
              </a:lnSpc>
            </a:pPr>
            <a:r>
              <a:rPr lang="en-US" sz="35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데이터 분석·알림 담당</a:t>
            </a:r>
          </a:p>
          <a:p>
            <a:pPr algn="ctr">
              <a:lnSpc>
                <a:spcPts val="2280"/>
              </a:lnSpc>
            </a:pPr>
            <a:endParaRPr lang="en-US" sz="3500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· Transcribe 결과를</a:t>
            </a: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 S3(Results)에 저장</a:t>
            </a: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· Lambda B에서</a:t>
            </a: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 Comprehend 호출해</a:t>
            </a: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 키워드·감정·엔터티 분석</a:t>
            </a:r>
          </a:p>
          <a:p>
            <a:pPr algn="l">
              <a:lnSpc>
                <a:spcPts val="2848"/>
              </a:lnSpc>
            </a:pPr>
            <a:endParaRPr lang="en-US" sz="2499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· 위험도 임계치 초과 시</a:t>
            </a:r>
          </a:p>
          <a:p>
            <a:pPr algn="l">
              <a:lnSpc>
                <a:spcPts val="2848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 SNS로 알림 발송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954000" y="3016101"/>
            <a:ext cx="4762500" cy="5349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8"/>
              </a:lnSpc>
            </a:pPr>
            <a:endParaRPr/>
          </a:p>
          <a:p>
            <a:pPr algn="ctr">
              <a:lnSpc>
                <a:spcPts val="4558"/>
              </a:lnSpc>
            </a:pPr>
            <a:r>
              <a:rPr lang="en-US" sz="39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공동</a:t>
            </a:r>
          </a:p>
          <a:p>
            <a:pPr algn="ctr">
              <a:lnSpc>
                <a:spcPts val="4558"/>
              </a:lnSpc>
            </a:pPr>
            <a:endParaRPr lang="en-US" sz="3999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ctr">
              <a:lnSpc>
                <a:spcPts val="3990"/>
              </a:lnSpc>
            </a:pPr>
            <a:r>
              <a:rPr lang="en-US" sz="35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데이터 시각화 공동 담당</a:t>
            </a:r>
          </a:p>
          <a:p>
            <a:pPr algn="l">
              <a:lnSpc>
                <a:spcPts val="2280"/>
              </a:lnSpc>
            </a:pPr>
            <a:endParaRPr lang="en-US" sz="3500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2849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· Athena 테이블 설계 및</a:t>
            </a:r>
          </a:p>
          <a:p>
            <a:pPr algn="l">
              <a:lnSpc>
                <a:spcPts val="2849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 쿼리 작성</a:t>
            </a:r>
          </a:p>
          <a:p>
            <a:pPr algn="l">
              <a:lnSpc>
                <a:spcPts val="2849"/>
              </a:lnSpc>
            </a:pPr>
            <a:endParaRPr lang="en-US" sz="2499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2849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· QuickSight 대시보드 제작</a:t>
            </a:r>
          </a:p>
          <a:p>
            <a:pPr algn="l">
              <a:lnSpc>
                <a:spcPts val="2849"/>
              </a:lnSpc>
            </a:pPr>
            <a:endParaRPr lang="en-US" sz="2499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2849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 · 위험 키워드 발생 빈도</a:t>
            </a:r>
          </a:p>
          <a:p>
            <a:pPr algn="l">
              <a:lnSpc>
                <a:spcPts val="2849"/>
              </a:lnSpc>
            </a:pPr>
            <a:r>
              <a:rPr lang="en-US" sz="24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 통화별 위험도 분포 시각화</a:t>
            </a:r>
          </a:p>
          <a:p>
            <a:pPr algn="ctr">
              <a:lnSpc>
                <a:spcPts val="2850"/>
              </a:lnSpc>
            </a:pPr>
            <a:endParaRPr lang="en-US" sz="2499" b="1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978132"/>
            <a:ext cx="163258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20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Sunday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661285" y="2987526"/>
            <a:ext cx="163258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20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Monday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293870" y="2987526"/>
            <a:ext cx="163258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20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Tuesday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26455" y="2987526"/>
            <a:ext cx="163258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20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Wednesday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55230" y="2987526"/>
            <a:ext cx="163258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20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Thursday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87815" y="2987526"/>
            <a:ext cx="163258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20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Friday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820400" y="2987526"/>
            <a:ext cx="163258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79"/>
              </a:lnSpc>
            </a:pPr>
            <a:r>
              <a:rPr lang="en-US" sz="2000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Saturday</a:t>
            </a:r>
          </a:p>
        </p:txBody>
      </p:sp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1073785" y="3586783"/>
          <a:ext cx="11379200" cy="6095999"/>
        </p:xfrm>
        <a:graphic>
          <a:graphicData uri="http://schemas.openxmlformats.org/drawingml/2006/table">
            <a:tbl>
              <a:tblPr/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17554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5689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5689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5689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5689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5689"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6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Freeform 10"/>
          <p:cNvSpPr/>
          <p:nvPr/>
        </p:nvSpPr>
        <p:spPr>
          <a:xfrm>
            <a:off x="9347453" y="3788104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970513" y="3788104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94763" y="483455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828912" y="483455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463061" y="483455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097210" y="483455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723540" y="483455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357688" y="483455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0980748" y="483455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182964" y="585196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817113" y="585196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451262" y="585196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085410" y="585196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711741" y="585196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9345889" y="585196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0968949" y="585196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86092" y="6883729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820240" y="6883729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4454389" y="6883729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6088538" y="6883729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7714868" y="6883729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9349017" y="6883729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10972077" y="6883729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1196327" y="789274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2830476" y="789274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35"/>
          <p:cNvSpPr/>
          <p:nvPr/>
        </p:nvSpPr>
        <p:spPr>
          <a:xfrm>
            <a:off x="4464625" y="789274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6098773" y="789274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7725103" y="789274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9359252" y="789274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982312" y="789274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193200" y="894935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2815549" y="8949358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0" y="0"/>
                </a:moveTo>
                <a:lnTo>
                  <a:pt x="333375" y="0"/>
                </a:lnTo>
                <a:lnTo>
                  <a:pt x="333375" y="333375"/>
                </a:lnTo>
                <a:lnTo>
                  <a:pt x="0" y="3333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2676212" y="6710201"/>
            <a:ext cx="4881265" cy="988665"/>
          </a:xfrm>
          <a:custGeom>
            <a:avLst/>
            <a:gdLst/>
            <a:ahLst/>
            <a:cxnLst/>
            <a:rect l="l" t="t" r="r" b="b"/>
            <a:pathLst>
              <a:path w="4881265" h="988665">
                <a:moveTo>
                  <a:pt x="0" y="0"/>
                </a:moveTo>
                <a:lnTo>
                  <a:pt x="4881265" y="0"/>
                </a:lnTo>
                <a:lnTo>
                  <a:pt x="4881265" y="988665"/>
                </a:lnTo>
                <a:lnTo>
                  <a:pt x="0" y="9886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45" b="-45"/>
            </a:stretch>
          </a:blipFill>
        </p:spPr>
      </p:sp>
      <p:sp>
        <p:nvSpPr>
          <p:cNvPr id="43" name="TextBox 43"/>
          <p:cNvSpPr txBox="1"/>
          <p:nvPr/>
        </p:nvSpPr>
        <p:spPr>
          <a:xfrm>
            <a:off x="9193189" y="3799866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1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0816249" y="3799866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25CC"/>
                </a:solidFill>
                <a:latin typeface="Poppins Bold"/>
                <a:ea typeface="Poppins Bold"/>
                <a:cs typeface="Poppins Bold"/>
                <a:sym typeface="Poppins Bold"/>
              </a:rPr>
              <a:t>      2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040499" y="484632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F85149"/>
                </a:solidFill>
                <a:latin typeface="Poppins Bold"/>
                <a:ea typeface="Poppins Bold"/>
                <a:cs typeface="Poppins Bold"/>
                <a:sym typeface="Poppins Bold"/>
              </a:rPr>
              <a:t>      3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2674648" y="484632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4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4308797" y="484632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942945" y="484632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6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569275" y="484632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7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9203424" y="484632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8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0826484" y="484632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25CC"/>
                </a:solidFill>
                <a:latin typeface="Poppins Bold"/>
                <a:ea typeface="Poppins Bold"/>
                <a:cs typeface="Poppins Bold"/>
                <a:sym typeface="Poppins Bold"/>
              </a:rPr>
              <a:t>      9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028700" y="586373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F85149"/>
                </a:solidFill>
                <a:latin typeface="Poppins Bold"/>
                <a:ea typeface="Poppins Bold"/>
                <a:cs typeface="Poppins Bold"/>
                <a:sym typeface="Poppins Bold"/>
              </a:rPr>
              <a:t>     10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662849" y="586373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11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296997" y="586373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12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5931146" y="586373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13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7557476" y="586373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14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9191625" y="586373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15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814685" y="586373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25CC"/>
                </a:solidFill>
                <a:latin typeface="Poppins Bold"/>
                <a:ea typeface="Poppins Bold"/>
                <a:cs typeface="Poppins Bold"/>
                <a:sym typeface="Poppins Bold"/>
              </a:rPr>
              <a:t>     16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031827" y="6895491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F85149"/>
                </a:solidFill>
                <a:latin typeface="Poppins Bold"/>
                <a:ea typeface="Poppins Bold"/>
                <a:cs typeface="Poppins Bold"/>
                <a:sym typeface="Poppins Bold"/>
              </a:rPr>
              <a:t>     17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2665976" y="6895491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18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4300125" y="6895491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19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5934274" y="6895491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20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7560604" y="6895491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21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9194752" y="6895491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22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10817812" y="6895491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25CC"/>
                </a:solidFill>
                <a:latin typeface="Poppins Bold"/>
                <a:ea typeface="Poppins Bold"/>
                <a:cs typeface="Poppins Bold"/>
                <a:sym typeface="Poppins Bold"/>
              </a:rPr>
              <a:t>     23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1042063" y="790451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F85149"/>
                </a:solidFill>
                <a:latin typeface="Poppins Bold"/>
                <a:ea typeface="Poppins Bold"/>
                <a:cs typeface="Poppins Bold"/>
                <a:sym typeface="Poppins Bold"/>
              </a:rPr>
              <a:t>     24</a:t>
            </a:r>
          </a:p>
        </p:txBody>
      </p:sp>
      <p:sp>
        <p:nvSpPr>
          <p:cNvPr id="67" name="TextBox 67"/>
          <p:cNvSpPr txBox="1"/>
          <p:nvPr/>
        </p:nvSpPr>
        <p:spPr>
          <a:xfrm>
            <a:off x="2676212" y="790451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25</a:t>
            </a:r>
          </a:p>
        </p:txBody>
      </p:sp>
      <p:sp>
        <p:nvSpPr>
          <p:cNvPr id="68" name="TextBox 68"/>
          <p:cNvSpPr txBox="1"/>
          <p:nvPr/>
        </p:nvSpPr>
        <p:spPr>
          <a:xfrm>
            <a:off x="4310360" y="790451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26</a:t>
            </a:r>
          </a:p>
        </p:txBody>
      </p:sp>
      <p:sp>
        <p:nvSpPr>
          <p:cNvPr id="69" name="TextBox 69"/>
          <p:cNvSpPr txBox="1"/>
          <p:nvPr/>
        </p:nvSpPr>
        <p:spPr>
          <a:xfrm>
            <a:off x="5944509" y="790451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27</a:t>
            </a:r>
          </a:p>
        </p:txBody>
      </p:sp>
      <p:sp>
        <p:nvSpPr>
          <p:cNvPr id="70" name="TextBox 70"/>
          <p:cNvSpPr txBox="1"/>
          <p:nvPr/>
        </p:nvSpPr>
        <p:spPr>
          <a:xfrm>
            <a:off x="7570839" y="790451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28</a:t>
            </a:r>
          </a:p>
        </p:txBody>
      </p:sp>
      <p:sp>
        <p:nvSpPr>
          <p:cNvPr id="71" name="TextBox 71"/>
          <p:cNvSpPr txBox="1"/>
          <p:nvPr/>
        </p:nvSpPr>
        <p:spPr>
          <a:xfrm>
            <a:off x="9204988" y="790451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29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0828048" y="790451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25CC"/>
                </a:solidFill>
                <a:latin typeface="Poppins Bold"/>
                <a:ea typeface="Poppins Bold"/>
                <a:cs typeface="Poppins Bold"/>
                <a:sym typeface="Poppins Bold"/>
              </a:rPr>
              <a:t>     30</a:t>
            </a:r>
          </a:p>
        </p:txBody>
      </p:sp>
      <p:sp>
        <p:nvSpPr>
          <p:cNvPr id="73" name="TextBox 73"/>
          <p:cNvSpPr txBox="1"/>
          <p:nvPr/>
        </p:nvSpPr>
        <p:spPr>
          <a:xfrm>
            <a:off x="1038935" y="896112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F85149"/>
                </a:solidFill>
                <a:latin typeface="Poppins Bold"/>
                <a:ea typeface="Poppins Bold"/>
                <a:cs typeface="Poppins Bold"/>
                <a:sym typeface="Poppins Bold"/>
              </a:rPr>
              <a:t>     31</a:t>
            </a:r>
          </a:p>
        </p:txBody>
      </p:sp>
      <p:sp>
        <p:nvSpPr>
          <p:cNvPr id="74" name="TextBox 74"/>
          <p:cNvSpPr txBox="1"/>
          <p:nvPr/>
        </p:nvSpPr>
        <p:spPr>
          <a:xfrm>
            <a:off x="2661285" y="8961120"/>
            <a:ext cx="1632585" cy="259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09"/>
              </a:lnSpc>
            </a:pPr>
            <a:r>
              <a:rPr lang="en-US" sz="15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     1</a:t>
            </a:r>
          </a:p>
        </p:txBody>
      </p:sp>
      <p:sp>
        <p:nvSpPr>
          <p:cNvPr id="75" name="Freeform 75"/>
          <p:cNvSpPr/>
          <p:nvPr/>
        </p:nvSpPr>
        <p:spPr>
          <a:xfrm>
            <a:off x="7580648" y="6710201"/>
            <a:ext cx="4881265" cy="988665"/>
          </a:xfrm>
          <a:custGeom>
            <a:avLst/>
            <a:gdLst/>
            <a:ahLst/>
            <a:cxnLst/>
            <a:rect l="l" t="t" r="r" b="b"/>
            <a:pathLst>
              <a:path w="4881265" h="988665">
                <a:moveTo>
                  <a:pt x="0" y="0"/>
                </a:moveTo>
                <a:lnTo>
                  <a:pt x="4881265" y="0"/>
                </a:lnTo>
                <a:lnTo>
                  <a:pt x="4881265" y="988665"/>
                </a:lnTo>
                <a:lnTo>
                  <a:pt x="0" y="98866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 t="-45" b="-45"/>
            </a:stretch>
          </a:blipFill>
        </p:spPr>
      </p:sp>
      <p:sp>
        <p:nvSpPr>
          <p:cNvPr id="76" name="Freeform 76"/>
          <p:cNvSpPr/>
          <p:nvPr/>
        </p:nvSpPr>
        <p:spPr>
          <a:xfrm>
            <a:off x="1074634" y="7736996"/>
            <a:ext cx="6482843" cy="988665"/>
          </a:xfrm>
          <a:custGeom>
            <a:avLst/>
            <a:gdLst/>
            <a:ahLst/>
            <a:cxnLst/>
            <a:rect l="l" t="t" r="r" b="b"/>
            <a:pathLst>
              <a:path w="6482843" h="988665">
                <a:moveTo>
                  <a:pt x="0" y="0"/>
                </a:moveTo>
                <a:lnTo>
                  <a:pt x="6482843" y="0"/>
                </a:lnTo>
                <a:lnTo>
                  <a:pt x="6482843" y="988665"/>
                </a:lnTo>
                <a:lnTo>
                  <a:pt x="0" y="9886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77" name="Freeform 77"/>
          <p:cNvSpPr/>
          <p:nvPr/>
        </p:nvSpPr>
        <p:spPr>
          <a:xfrm>
            <a:off x="5942945" y="7736996"/>
            <a:ext cx="6482843" cy="988665"/>
          </a:xfrm>
          <a:custGeom>
            <a:avLst/>
            <a:gdLst/>
            <a:ahLst/>
            <a:cxnLst/>
            <a:rect l="l" t="t" r="r" b="b"/>
            <a:pathLst>
              <a:path w="6482843" h="988665">
                <a:moveTo>
                  <a:pt x="0" y="0"/>
                </a:moveTo>
                <a:lnTo>
                  <a:pt x="6482843" y="0"/>
                </a:lnTo>
                <a:lnTo>
                  <a:pt x="6482843" y="988665"/>
                </a:lnTo>
                <a:lnTo>
                  <a:pt x="0" y="9886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 t="-69" b="-69"/>
            </a:stretch>
          </a:blipFill>
        </p:spPr>
      </p:sp>
      <p:sp>
        <p:nvSpPr>
          <p:cNvPr id="78" name="Freeform 78"/>
          <p:cNvSpPr/>
          <p:nvPr/>
        </p:nvSpPr>
        <p:spPr>
          <a:xfrm>
            <a:off x="1058703" y="8770318"/>
            <a:ext cx="3248529" cy="988665"/>
          </a:xfrm>
          <a:custGeom>
            <a:avLst/>
            <a:gdLst/>
            <a:ahLst/>
            <a:cxnLst/>
            <a:rect l="l" t="t" r="r" b="b"/>
            <a:pathLst>
              <a:path w="3248529" h="988665">
                <a:moveTo>
                  <a:pt x="0" y="0"/>
                </a:moveTo>
                <a:lnTo>
                  <a:pt x="3248529" y="0"/>
                </a:lnTo>
                <a:lnTo>
                  <a:pt x="3248529" y="988665"/>
                </a:lnTo>
                <a:lnTo>
                  <a:pt x="0" y="98866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 l="-40" r="-40"/>
            </a:stretch>
          </a:blipFill>
        </p:spPr>
      </p:sp>
      <p:sp>
        <p:nvSpPr>
          <p:cNvPr id="79" name="TextBox 79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ko-KR" altLang="en-US" sz="8000" b="1" dirty="0" smtClean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타임라인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  <p:sp>
        <p:nvSpPr>
          <p:cNvPr id="80" name="TextBox 80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팀 소개 &amp; 일정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타임라인</a:t>
            </a:r>
          </a:p>
        </p:txBody>
      </p:sp>
      <p:sp>
        <p:nvSpPr>
          <p:cNvPr id="81" name="TextBox 81"/>
          <p:cNvSpPr txBox="1"/>
          <p:nvPr/>
        </p:nvSpPr>
        <p:spPr>
          <a:xfrm>
            <a:off x="13411200" y="3596308"/>
            <a:ext cx="4762500" cy="116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8"/>
              </a:lnSpc>
            </a:pPr>
            <a:r>
              <a:rPr lang="en-US" sz="39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08.18 ~ 08.20</a:t>
            </a:r>
          </a:p>
          <a:p>
            <a:pPr algn="l">
              <a:lnSpc>
                <a:spcPts val="4559"/>
              </a:lnSpc>
            </a:pPr>
            <a:r>
              <a:rPr lang="en-US" sz="39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주제선정 &amp; 자료수집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3411200" y="5470845"/>
            <a:ext cx="4762500" cy="116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8"/>
              </a:lnSpc>
            </a:pPr>
            <a:r>
              <a:rPr lang="en-US" sz="39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08.21 ~ 08.27</a:t>
            </a:r>
          </a:p>
          <a:p>
            <a:pPr algn="l">
              <a:lnSpc>
                <a:spcPts val="4559"/>
              </a:lnSpc>
            </a:pPr>
            <a:r>
              <a:rPr lang="en-US" sz="39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기능 구현 &amp; 테스트</a:t>
            </a:r>
          </a:p>
        </p:txBody>
      </p:sp>
      <p:sp>
        <p:nvSpPr>
          <p:cNvPr id="83" name="TextBox 83"/>
          <p:cNvSpPr txBox="1"/>
          <p:nvPr/>
        </p:nvSpPr>
        <p:spPr>
          <a:xfrm>
            <a:off x="13411200" y="7349158"/>
            <a:ext cx="4762500" cy="1163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8"/>
              </a:lnSpc>
            </a:pPr>
            <a:r>
              <a:rPr lang="en-US" sz="39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08.26 ~ 09.01</a:t>
            </a:r>
          </a:p>
          <a:p>
            <a:pPr algn="l">
              <a:lnSpc>
                <a:spcPts val="4559"/>
              </a:lnSpc>
            </a:pPr>
            <a:r>
              <a:rPr lang="en-US" sz="3999" b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PPT &amp; 발표 준비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81" grpId="1"/>
      <p:bldP spid="82" grpId="0"/>
      <p:bldP spid="82" grpId="1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772650" y="3457538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772650" y="3444254"/>
            <a:ext cx="3333750" cy="3384203"/>
            <a:chOff x="0" y="0"/>
            <a:chExt cx="4445000" cy="45122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45000" cy="4512270"/>
            </a:xfrm>
            <a:custGeom>
              <a:avLst/>
              <a:gdLst/>
              <a:ahLst/>
              <a:cxnLst/>
              <a:rect l="l" t="t" r="r" b="b"/>
              <a:pathLst>
                <a:path w="4445000" h="4512270">
                  <a:moveTo>
                    <a:pt x="0" y="0"/>
                  </a:moveTo>
                  <a:lnTo>
                    <a:pt x="4445000" y="0"/>
                  </a:lnTo>
                  <a:lnTo>
                    <a:pt x="4445000" y="4512270"/>
                  </a:lnTo>
                  <a:lnTo>
                    <a:pt x="0" y="4512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445000" cy="4493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 dirty="0" err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선정</a:t>
              </a:r>
              <a:r>
                <a:rPr lang="en-US" sz="4999" b="1" dirty="0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4999" b="1" dirty="0" err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이유</a:t>
              </a:r>
              <a:endParaRPr lang="en-US" sz="49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3581400" y="3457538"/>
            <a:ext cx="3333750" cy="3333750"/>
          </a:xfrm>
          <a:custGeom>
            <a:avLst/>
            <a:gdLst/>
            <a:ahLst/>
            <a:cxnLst/>
            <a:rect l="l" t="t" r="r" b="b"/>
            <a:pathLst>
              <a:path w="3333750" h="3333750">
                <a:moveTo>
                  <a:pt x="0" y="0"/>
                </a:moveTo>
                <a:lnTo>
                  <a:pt x="3333750" y="0"/>
                </a:lnTo>
                <a:lnTo>
                  <a:pt x="3333750" y="3333750"/>
                </a:lnTo>
                <a:lnTo>
                  <a:pt x="0" y="33337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3581400" y="3444254"/>
            <a:ext cx="3333750" cy="3384203"/>
            <a:chOff x="0" y="0"/>
            <a:chExt cx="4445000" cy="451227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445000" cy="4512270"/>
            </a:xfrm>
            <a:custGeom>
              <a:avLst/>
              <a:gdLst/>
              <a:ahLst/>
              <a:cxnLst/>
              <a:rect l="l" t="t" r="r" b="b"/>
              <a:pathLst>
                <a:path w="4445000" h="4512270">
                  <a:moveTo>
                    <a:pt x="0" y="0"/>
                  </a:moveTo>
                  <a:lnTo>
                    <a:pt x="4445000" y="0"/>
                  </a:lnTo>
                  <a:lnTo>
                    <a:pt x="4445000" y="4512270"/>
                  </a:lnTo>
                  <a:lnTo>
                    <a:pt x="0" y="45122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19050"/>
              <a:ext cx="4445000" cy="449322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5698"/>
                </a:lnSpc>
              </a:pPr>
              <a:r>
                <a:rPr lang="en-US" sz="4999" b="1" dirty="0" err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피해</a:t>
              </a:r>
              <a:r>
                <a:rPr lang="en-US" sz="4999" b="1" dirty="0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 </a:t>
              </a:r>
              <a:r>
                <a:rPr lang="en-US" sz="4999" b="1" dirty="0" err="1">
                  <a:solidFill>
                    <a:srgbClr val="FFFFFF"/>
                  </a:solidFill>
                  <a:latin typeface="경기천년제목 Bold"/>
                  <a:ea typeface="경기천년제목 Bold"/>
                  <a:cs typeface="경기천년제목 Bold"/>
                  <a:sym typeface="경기천년제목 Bold"/>
                </a:rPr>
                <a:t>사례</a:t>
              </a:r>
              <a:endParaRPr lang="en-US" sz="4999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주제</a:t>
            </a:r>
            <a:r>
              <a:rPr lang="en-US" sz="8000" b="1" dirty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선정</a:t>
            </a:r>
            <a:r>
              <a:rPr lang="en-US" sz="8000" b="1" dirty="0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8000" b="1" dirty="0" err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배경</a:t>
            </a:r>
            <a:endParaRPr lang="en-US" sz="8000" b="1" dirty="0">
              <a:solidFill>
                <a:srgbClr val="F79009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16592" y="6440161"/>
            <a:ext cx="4371404" cy="3846861"/>
            <a:chOff x="0" y="0"/>
            <a:chExt cx="5828539" cy="51291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28538" cy="5129149"/>
            </a:xfrm>
            <a:custGeom>
              <a:avLst/>
              <a:gdLst/>
              <a:ahLst/>
              <a:cxnLst/>
              <a:rect l="l" t="t" r="r" b="b"/>
              <a:pathLst>
                <a:path w="5828538" h="5129149">
                  <a:moveTo>
                    <a:pt x="0" y="0"/>
                  </a:moveTo>
                  <a:lnTo>
                    <a:pt x="5828538" y="0"/>
                  </a:lnTo>
                  <a:lnTo>
                    <a:pt x="5828538" y="5129149"/>
                  </a:lnTo>
                  <a:lnTo>
                    <a:pt x="0" y="5129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56" b="-56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1479699" y="0"/>
            <a:ext cx="13901351" cy="10287000"/>
          </a:xfrm>
          <a:custGeom>
            <a:avLst/>
            <a:gdLst/>
            <a:ahLst/>
            <a:cxnLst/>
            <a:rect l="l" t="t" r="r" b="b"/>
            <a:pathLst>
              <a:path w="13901351" h="10287000">
                <a:moveTo>
                  <a:pt x="0" y="0"/>
                </a:moveTo>
                <a:lnTo>
                  <a:pt x="13901351" y="0"/>
                </a:lnTo>
                <a:lnTo>
                  <a:pt x="139013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20" b="-120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595863" y="2378210"/>
            <a:ext cx="7310697" cy="6288299"/>
            <a:chOff x="0" y="0"/>
            <a:chExt cx="9747596" cy="83843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747631" cy="8384413"/>
            </a:xfrm>
            <a:custGeom>
              <a:avLst/>
              <a:gdLst/>
              <a:ahLst/>
              <a:cxnLst/>
              <a:rect l="l" t="t" r="r" b="b"/>
              <a:pathLst>
                <a:path w="9747631" h="8384413">
                  <a:moveTo>
                    <a:pt x="0" y="0"/>
                  </a:moveTo>
                  <a:lnTo>
                    <a:pt x="9747631" y="0"/>
                  </a:lnTo>
                  <a:lnTo>
                    <a:pt x="9747631" y="8384413"/>
                  </a:lnTo>
                  <a:lnTo>
                    <a:pt x="0" y="8384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28700" y="2378188"/>
            <a:ext cx="7781925" cy="6162675"/>
            <a:chOff x="0" y="0"/>
            <a:chExt cx="10375900" cy="8216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375900" cy="8216900"/>
            </a:xfrm>
            <a:custGeom>
              <a:avLst/>
              <a:gdLst/>
              <a:ahLst/>
              <a:cxnLst/>
              <a:rect l="l" t="t" r="r" b="b"/>
              <a:pathLst>
                <a:path w="10375900" h="8216900">
                  <a:moveTo>
                    <a:pt x="0" y="0"/>
                  </a:moveTo>
                  <a:lnTo>
                    <a:pt x="10375900" y="0"/>
                  </a:lnTo>
                  <a:lnTo>
                    <a:pt x="10375900" y="8216900"/>
                  </a:lnTo>
                  <a:lnTo>
                    <a:pt x="0" y="821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3920286" y="2378210"/>
            <a:ext cx="9020175" cy="6229350"/>
            <a:chOff x="0" y="0"/>
            <a:chExt cx="12026900" cy="8305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026900" cy="8305800"/>
            </a:xfrm>
            <a:custGeom>
              <a:avLst/>
              <a:gdLst/>
              <a:ahLst/>
              <a:cxnLst/>
              <a:rect l="l" t="t" r="r" b="b"/>
              <a:pathLst>
                <a:path w="12026900" h="8305800">
                  <a:moveTo>
                    <a:pt x="0" y="0"/>
                  </a:moveTo>
                  <a:lnTo>
                    <a:pt x="12026900" y="0"/>
                  </a:lnTo>
                  <a:lnTo>
                    <a:pt x="12026900" y="8305800"/>
                  </a:lnTo>
                  <a:lnTo>
                    <a:pt x="0" y="8305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피해 사례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주제 선정 배경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피해 사례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11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057275"/>
            <a:ext cx="17145000" cy="1185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14"/>
              </a:lnSpc>
              <a:spcBef>
                <a:spcPct val="0"/>
              </a:spcBef>
            </a:pPr>
            <a:r>
              <a:rPr lang="en-US" sz="8000" b="1">
                <a:solidFill>
                  <a:srgbClr val="F79009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주제 선정 이유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9639300" y="1283126"/>
            <a:ext cx="7620000" cy="9597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17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주제 선정 배경</a:t>
            </a:r>
          </a:p>
          <a:p>
            <a:pPr algn="r">
              <a:lnSpc>
                <a:spcPts val="569"/>
              </a:lnSpc>
            </a:pPr>
            <a:endParaRPr lang="en-US" sz="3000" b="1">
              <a:solidFill>
                <a:srgbClr val="FFFFFF">
                  <a:alpha val="69804"/>
                </a:srgbClr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r">
              <a:lnSpc>
                <a:spcPts val="3419"/>
              </a:lnSpc>
            </a:pPr>
            <a:r>
              <a:rPr lang="en-US" sz="3000" b="1">
                <a:solidFill>
                  <a:srgbClr val="FFFFFF">
                    <a:alpha val="69804"/>
                  </a:srgbClr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선정 이유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868751"/>
            <a:ext cx="17145000" cy="588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5"/>
              </a:lnSpc>
            </a:pP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</a:t>
            </a:r>
            <a:r>
              <a:rPr lang="en-US" sz="4500" b="1" dirty="0" err="1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금융사기</a:t>
            </a:r>
            <a:r>
              <a:rPr lang="en-US" sz="45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사건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급증으로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통화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87CEEB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데이터</a:t>
            </a:r>
            <a:r>
              <a:rPr lang="en-US" sz="4500" b="1" dirty="0">
                <a:solidFill>
                  <a:srgbClr val="87CEEB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87CEEB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분석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기반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보안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솔루션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중요성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대두</a:t>
            </a:r>
            <a:endParaRPr lang="en-US" sz="4500" b="1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500" b="1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5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en-US" sz="4500" b="1" spc="-100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고도화된</a:t>
            </a:r>
            <a:r>
              <a:rPr lang="en-US" sz="4500" b="1" spc="-100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spc="-100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범죄</a:t>
            </a:r>
            <a:r>
              <a:rPr lang="en-US" sz="4500" b="1" spc="-100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spc="-100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수법</a:t>
            </a:r>
            <a:r>
              <a:rPr lang="en-US" sz="4500" b="1" spc="-100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spc="-100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확산으로</a:t>
            </a:r>
            <a:r>
              <a:rPr lang="en-US" sz="4500" b="1" spc="-100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spc="-100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자동화된</a:t>
            </a:r>
            <a:r>
              <a:rPr lang="en-US" sz="4500" b="1" spc="-100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spc="-100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위험</a:t>
            </a:r>
            <a:r>
              <a:rPr lang="en-US" sz="4500" b="1" spc="-100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spc="-100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탐지</a:t>
            </a:r>
            <a:r>
              <a:rPr lang="en-US" sz="4500" b="1" spc="-100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spc="-100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시스템</a:t>
            </a:r>
            <a:r>
              <a:rPr lang="en-US" sz="4500" b="1" spc="-100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spc="-100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개발</a:t>
            </a:r>
            <a:r>
              <a:rPr lang="en-US" sz="4500" b="1" spc="-100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spc="-100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필요성</a:t>
            </a:r>
            <a:r>
              <a:rPr lang="en-US" sz="4500" b="1" spc="-100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spc="-100" dirty="0" err="1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증가</a:t>
            </a:r>
            <a:endParaRPr lang="en-US" sz="4500" b="1" spc="-100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500" b="1" spc="-100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5"/>
              </a:lnSpc>
            </a:pPr>
            <a:endParaRPr lang="en-US" sz="4500" b="1" spc="-100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8"/>
              </a:lnSpc>
            </a:pPr>
            <a:r>
              <a:rPr lang="en-US" sz="4500" b="1" dirty="0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   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실시간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위협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탐지와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자동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대응으로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능동적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보안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시스템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도입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필요성</a:t>
            </a:r>
            <a:r>
              <a:rPr lang="en-US" sz="4500" b="1" dirty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 </a:t>
            </a:r>
            <a:r>
              <a:rPr lang="en-US" sz="4500" b="1" dirty="0" err="1" smtClean="0">
                <a:solidFill>
                  <a:srgbClr val="FFFFFF"/>
                </a:solidFill>
                <a:latin typeface="경기천년제목 Bold"/>
                <a:ea typeface="경기천년제목 Bold"/>
                <a:cs typeface="경기천년제목 Bold"/>
                <a:sym typeface="경기천년제목 Bold"/>
              </a:rPr>
              <a:t>증대</a:t>
            </a:r>
            <a:endParaRPr lang="en-US" sz="4500" b="1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8"/>
              </a:lnSpc>
            </a:pPr>
            <a:endParaRPr lang="en-US" sz="4500" b="1" dirty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  <a:p>
            <a:pPr algn="l">
              <a:lnSpc>
                <a:spcPts val="5128"/>
              </a:lnSpc>
            </a:pPr>
            <a:endParaRPr lang="en-US" sz="4500" b="1" dirty="0" smtClean="0">
              <a:solidFill>
                <a:srgbClr val="FFFFFF"/>
              </a:solidFill>
              <a:latin typeface="경기천년제목 Bold"/>
              <a:ea typeface="경기천년제목 Bold"/>
              <a:cs typeface="경기천년제목 Bold"/>
              <a:sym typeface="경기천년제목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1833</Words>
  <Application>Microsoft Office PowerPoint</Application>
  <PresentationFormat>사용자 지정</PresentationFormat>
  <Paragraphs>385</Paragraphs>
  <Slides>31</Slides>
  <Notes>31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31</vt:i4>
      </vt:variant>
    </vt:vector>
  </HeadingPairs>
  <TitlesOfParts>
    <vt:vector size="37" baseType="lpstr">
      <vt:lpstr>경기천년제목 Bold</vt:lpstr>
      <vt:lpstr>Poppins Bold</vt:lpstr>
      <vt:lpstr>맑은 고딕</vt:lpstr>
      <vt:lpstr>Calibri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보이스피싱 프로젝트 발표.pptx</dc:title>
  <dc:creator>YONSAI</dc:creator>
  <cp:lastModifiedBy>YONSAI</cp:lastModifiedBy>
  <cp:revision>67</cp:revision>
  <dcterms:created xsi:type="dcterms:W3CDTF">2006-08-16T00:00:00Z</dcterms:created>
  <dcterms:modified xsi:type="dcterms:W3CDTF">2025-09-09T03:13:12Z</dcterms:modified>
  <dc:identifier>DAGxsaIqGAE</dc:identifier>
</cp:coreProperties>
</file>